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33"/>
  </p:notesMasterIdLst>
  <p:sldIdLst>
    <p:sldId id="275" r:id="rId3"/>
    <p:sldId id="276" r:id="rId4"/>
    <p:sldId id="277" r:id="rId5"/>
    <p:sldId id="278" r:id="rId6"/>
    <p:sldId id="279" r:id="rId7"/>
    <p:sldId id="257" r:id="rId8"/>
    <p:sldId id="280" r:id="rId9"/>
    <p:sldId id="258" r:id="rId10"/>
    <p:sldId id="290" r:id="rId11"/>
    <p:sldId id="291" r:id="rId12"/>
    <p:sldId id="292" r:id="rId13"/>
    <p:sldId id="281" r:id="rId14"/>
    <p:sldId id="259" r:id="rId15"/>
    <p:sldId id="282" r:id="rId16"/>
    <p:sldId id="283" r:id="rId17"/>
    <p:sldId id="284" r:id="rId18"/>
    <p:sldId id="285" r:id="rId19"/>
    <p:sldId id="286" r:id="rId20"/>
    <p:sldId id="287" r:id="rId21"/>
    <p:sldId id="288" r:id="rId22"/>
    <p:sldId id="289" r:id="rId23"/>
    <p:sldId id="260" r:id="rId24"/>
    <p:sldId id="294" r:id="rId25"/>
    <p:sldId id="261" r:id="rId26"/>
    <p:sldId id="295" r:id="rId27"/>
    <p:sldId id="297" r:id="rId28"/>
    <p:sldId id="268" r:id="rId29"/>
    <p:sldId id="296" r:id="rId30"/>
    <p:sldId id="298" r:id="rId31"/>
    <p:sldId id="299" r:id="rId3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3BDA8F-B5E8-4B53-90E8-91790D775E73}" type="datetimeFigureOut">
              <a:rPr lang="ru-RU" smtClean="0"/>
              <a:t>28.01.2019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418943-2000-4D32-AAEC-29232AAD6B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84368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18943-2000-4D32-AAEC-29232AAD6B6D}" type="slidenum">
              <a:rPr lang="ru-RU" smtClean="0"/>
              <a:t>27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6347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3AEC796C-1695-4669-AC3C-48EBB76B4641}" type="datetimeFigureOut">
              <a:rPr lang="ru-RU" smtClean="0"/>
              <a:t>28.01.2019</a:t>
            </a:fld>
            <a:endParaRPr lang="ru-RU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9D6933-12A1-405C-854F-D01F6F225524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C796C-1695-4669-AC3C-48EBB76B4641}" type="datetimeFigureOut">
              <a:rPr lang="ru-RU" smtClean="0"/>
              <a:t>28.01.2019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D6933-12A1-405C-854F-D01F6F22552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C796C-1695-4669-AC3C-48EBB76B4641}" type="datetimeFigureOut">
              <a:rPr lang="ru-RU" smtClean="0"/>
              <a:t>28.01.2019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F79D6933-12A1-405C-854F-D01F6F22552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1/28/2019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81370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200" b="1" i="0">
                <a:solidFill>
                  <a:schemeClr val="tx1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7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1/28/2019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65451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200" b="1" i="0">
                <a:solidFill>
                  <a:schemeClr val="tx1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1/28/2019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09164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17" name="bk object 17"/>
          <p:cNvSpPr/>
          <p:nvPr/>
        </p:nvSpPr>
        <p:spPr>
          <a:xfrm>
            <a:off x="3124200" y="6705600"/>
            <a:ext cx="6019800" cy="1524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18" name="bk object 18"/>
          <p:cNvSpPr/>
          <p:nvPr/>
        </p:nvSpPr>
        <p:spPr>
          <a:xfrm>
            <a:off x="3124200" y="6705600"/>
            <a:ext cx="6019800" cy="152400"/>
          </a:xfrm>
          <a:custGeom>
            <a:avLst/>
            <a:gdLst/>
            <a:ahLst/>
            <a:cxnLst/>
            <a:rect l="l" t="t" r="r" b="b"/>
            <a:pathLst>
              <a:path w="6019800" h="152400">
                <a:moveTo>
                  <a:pt x="0" y="152400"/>
                </a:moveTo>
                <a:lnTo>
                  <a:pt x="6019800" y="152400"/>
                </a:lnTo>
                <a:lnTo>
                  <a:pt x="6019800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19" name="bk object 19"/>
          <p:cNvSpPr/>
          <p:nvPr/>
        </p:nvSpPr>
        <p:spPr>
          <a:xfrm>
            <a:off x="8763000" y="1981200"/>
            <a:ext cx="381000" cy="42672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0" name="bk object 20"/>
          <p:cNvSpPr/>
          <p:nvPr/>
        </p:nvSpPr>
        <p:spPr>
          <a:xfrm>
            <a:off x="8763000" y="1981200"/>
            <a:ext cx="381000" cy="4267200"/>
          </a:xfrm>
          <a:custGeom>
            <a:avLst/>
            <a:gdLst/>
            <a:ahLst/>
            <a:cxnLst/>
            <a:rect l="l" t="t" r="r" b="b"/>
            <a:pathLst>
              <a:path w="381000" h="4267200">
                <a:moveTo>
                  <a:pt x="0" y="4267200"/>
                </a:moveTo>
                <a:lnTo>
                  <a:pt x="381000" y="4267200"/>
                </a:lnTo>
                <a:lnTo>
                  <a:pt x="381000" y="0"/>
                </a:lnTo>
                <a:lnTo>
                  <a:pt x="0" y="0"/>
                </a:lnTo>
                <a:lnTo>
                  <a:pt x="0" y="426720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1" name="bk object 21"/>
          <p:cNvSpPr/>
          <p:nvPr/>
        </p:nvSpPr>
        <p:spPr>
          <a:xfrm>
            <a:off x="0" y="5257800"/>
            <a:ext cx="419100" cy="152400"/>
          </a:xfrm>
          <a:custGeom>
            <a:avLst/>
            <a:gdLst/>
            <a:ahLst/>
            <a:cxnLst/>
            <a:rect l="l" t="t" r="r" b="b"/>
            <a:pathLst>
              <a:path w="419100" h="152400">
                <a:moveTo>
                  <a:pt x="0" y="152400"/>
                </a:moveTo>
                <a:lnTo>
                  <a:pt x="419100" y="152400"/>
                </a:lnTo>
                <a:lnTo>
                  <a:pt x="419100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solidFill>
            <a:srgbClr val="333399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2" name="bk object 22"/>
          <p:cNvSpPr/>
          <p:nvPr/>
        </p:nvSpPr>
        <p:spPr>
          <a:xfrm>
            <a:off x="0" y="5257800"/>
            <a:ext cx="457200" cy="152400"/>
          </a:xfrm>
          <a:custGeom>
            <a:avLst/>
            <a:gdLst/>
            <a:ahLst/>
            <a:cxnLst/>
            <a:rect l="l" t="t" r="r" b="b"/>
            <a:pathLst>
              <a:path w="457200" h="152400">
                <a:moveTo>
                  <a:pt x="0" y="152400"/>
                </a:moveTo>
                <a:lnTo>
                  <a:pt x="457200" y="152400"/>
                </a:lnTo>
                <a:lnTo>
                  <a:pt x="457200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3" name="bk object 23"/>
          <p:cNvSpPr/>
          <p:nvPr/>
        </p:nvSpPr>
        <p:spPr>
          <a:xfrm>
            <a:off x="0" y="5410200"/>
            <a:ext cx="419100" cy="1447800"/>
          </a:xfrm>
          <a:custGeom>
            <a:avLst/>
            <a:gdLst/>
            <a:ahLst/>
            <a:cxnLst/>
            <a:rect l="l" t="t" r="r" b="b"/>
            <a:pathLst>
              <a:path w="419100" h="1447800">
                <a:moveTo>
                  <a:pt x="0" y="1447800"/>
                </a:moveTo>
                <a:lnTo>
                  <a:pt x="419100" y="1447800"/>
                </a:lnTo>
                <a:lnTo>
                  <a:pt x="419100" y="0"/>
                </a:lnTo>
                <a:lnTo>
                  <a:pt x="0" y="0"/>
                </a:lnTo>
                <a:lnTo>
                  <a:pt x="0" y="1447800"/>
                </a:lnTo>
                <a:close/>
              </a:path>
            </a:pathLst>
          </a:custGeom>
          <a:solidFill>
            <a:srgbClr val="DDDDDD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4" name="bk object 24"/>
          <p:cNvSpPr/>
          <p:nvPr/>
        </p:nvSpPr>
        <p:spPr>
          <a:xfrm>
            <a:off x="0" y="5410200"/>
            <a:ext cx="457200" cy="1447800"/>
          </a:xfrm>
          <a:custGeom>
            <a:avLst/>
            <a:gdLst/>
            <a:ahLst/>
            <a:cxnLst/>
            <a:rect l="l" t="t" r="r" b="b"/>
            <a:pathLst>
              <a:path w="457200" h="1447800">
                <a:moveTo>
                  <a:pt x="0" y="1447800"/>
                </a:moveTo>
                <a:lnTo>
                  <a:pt x="457200" y="1447800"/>
                </a:lnTo>
                <a:lnTo>
                  <a:pt x="457200" y="0"/>
                </a:lnTo>
                <a:lnTo>
                  <a:pt x="0" y="0"/>
                </a:lnTo>
                <a:lnTo>
                  <a:pt x="0" y="144780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5" name="bk object 25"/>
          <p:cNvSpPr/>
          <p:nvPr/>
        </p:nvSpPr>
        <p:spPr>
          <a:xfrm>
            <a:off x="8791575" y="0"/>
            <a:ext cx="352425" cy="1981200"/>
          </a:xfrm>
          <a:custGeom>
            <a:avLst/>
            <a:gdLst/>
            <a:ahLst/>
            <a:cxnLst/>
            <a:rect l="l" t="t" r="r" b="b"/>
            <a:pathLst>
              <a:path w="352425" h="1981200">
                <a:moveTo>
                  <a:pt x="0" y="1981200"/>
                </a:moveTo>
                <a:lnTo>
                  <a:pt x="352425" y="1981200"/>
                </a:lnTo>
                <a:lnTo>
                  <a:pt x="352425" y="0"/>
                </a:lnTo>
                <a:lnTo>
                  <a:pt x="0" y="0"/>
                </a:lnTo>
                <a:lnTo>
                  <a:pt x="0" y="19812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6" name="bk object 26"/>
          <p:cNvSpPr/>
          <p:nvPr/>
        </p:nvSpPr>
        <p:spPr>
          <a:xfrm>
            <a:off x="8763000" y="0"/>
            <a:ext cx="381000" cy="1981200"/>
          </a:xfrm>
          <a:custGeom>
            <a:avLst/>
            <a:gdLst/>
            <a:ahLst/>
            <a:cxnLst/>
            <a:rect l="l" t="t" r="r" b="b"/>
            <a:pathLst>
              <a:path w="381000" h="1981200">
                <a:moveTo>
                  <a:pt x="0" y="1981200"/>
                </a:moveTo>
                <a:lnTo>
                  <a:pt x="381000" y="1981200"/>
                </a:lnTo>
                <a:lnTo>
                  <a:pt x="381000" y="0"/>
                </a:lnTo>
                <a:lnTo>
                  <a:pt x="0" y="0"/>
                </a:lnTo>
                <a:lnTo>
                  <a:pt x="0" y="198120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7" name="bk object 27"/>
          <p:cNvSpPr/>
          <p:nvPr/>
        </p:nvSpPr>
        <p:spPr>
          <a:xfrm>
            <a:off x="5715000" y="0"/>
            <a:ext cx="3019425" cy="304800"/>
          </a:xfrm>
          <a:custGeom>
            <a:avLst/>
            <a:gdLst/>
            <a:ahLst/>
            <a:cxnLst/>
            <a:rect l="l" t="t" r="r" b="b"/>
            <a:pathLst>
              <a:path w="3019425" h="304800">
                <a:moveTo>
                  <a:pt x="0" y="304800"/>
                </a:moveTo>
                <a:lnTo>
                  <a:pt x="3019425" y="304800"/>
                </a:lnTo>
                <a:lnTo>
                  <a:pt x="3019425" y="0"/>
                </a:lnTo>
                <a:lnTo>
                  <a:pt x="0" y="0"/>
                </a:lnTo>
                <a:lnTo>
                  <a:pt x="0" y="304800"/>
                </a:lnTo>
                <a:close/>
              </a:path>
            </a:pathLst>
          </a:custGeom>
          <a:solidFill>
            <a:srgbClr val="C9C8AA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8" name="bk object 28"/>
          <p:cNvSpPr/>
          <p:nvPr/>
        </p:nvSpPr>
        <p:spPr>
          <a:xfrm>
            <a:off x="5715000" y="0"/>
            <a:ext cx="3048000" cy="304800"/>
          </a:xfrm>
          <a:custGeom>
            <a:avLst/>
            <a:gdLst/>
            <a:ahLst/>
            <a:cxnLst/>
            <a:rect l="l" t="t" r="r" b="b"/>
            <a:pathLst>
              <a:path w="3048000" h="304800">
                <a:moveTo>
                  <a:pt x="0" y="304800"/>
                </a:moveTo>
                <a:lnTo>
                  <a:pt x="3048000" y="304800"/>
                </a:lnTo>
                <a:lnTo>
                  <a:pt x="3048000" y="0"/>
                </a:lnTo>
                <a:lnTo>
                  <a:pt x="0" y="0"/>
                </a:lnTo>
                <a:lnTo>
                  <a:pt x="0" y="30480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9" name="bk object 29"/>
          <p:cNvSpPr/>
          <p:nvPr/>
        </p:nvSpPr>
        <p:spPr>
          <a:xfrm>
            <a:off x="495300" y="304800"/>
            <a:ext cx="495300" cy="762000"/>
          </a:xfrm>
          <a:custGeom>
            <a:avLst/>
            <a:gdLst/>
            <a:ahLst/>
            <a:cxnLst/>
            <a:rect l="l" t="t" r="r" b="b"/>
            <a:pathLst>
              <a:path w="495300" h="762000">
                <a:moveTo>
                  <a:pt x="0" y="762000"/>
                </a:moveTo>
                <a:lnTo>
                  <a:pt x="495300" y="762000"/>
                </a:lnTo>
                <a:lnTo>
                  <a:pt x="495300" y="0"/>
                </a:lnTo>
                <a:lnTo>
                  <a:pt x="0" y="0"/>
                </a:lnTo>
                <a:lnTo>
                  <a:pt x="0" y="762000"/>
                </a:lnTo>
                <a:close/>
              </a:path>
            </a:pathLst>
          </a:custGeom>
          <a:solidFill>
            <a:srgbClr val="99CC00">
              <a:alpha val="50195"/>
            </a:srgbClr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30" name="bk object 30"/>
          <p:cNvSpPr/>
          <p:nvPr/>
        </p:nvSpPr>
        <p:spPr>
          <a:xfrm>
            <a:off x="457200" y="304800"/>
            <a:ext cx="533400" cy="762000"/>
          </a:xfrm>
          <a:custGeom>
            <a:avLst/>
            <a:gdLst/>
            <a:ahLst/>
            <a:cxnLst/>
            <a:rect l="l" t="t" r="r" b="b"/>
            <a:pathLst>
              <a:path w="533400" h="762000">
                <a:moveTo>
                  <a:pt x="0" y="762000"/>
                </a:moveTo>
                <a:lnTo>
                  <a:pt x="533400" y="762000"/>
                </a:lnTo>
                <a:lnTo>
                  <a:pt x="533400" y="0"/>
                </a:lnTo>
                <a:lnTo>
                  <a:pt x="0" y="0"/>
                </a:lnTo>
                <a:lnTo>
                  <a:pt x="0" y="76200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31" name="bk object 31"/>
          <p:cNvSpPr/>
          <p:nvPr/>
        </p:nvSpPr>
        <p:spPr>
          <a:xfrm>
            <a:off x="0" y="1066800"/>
            <a:ext cx="457200" cy="419100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32" name="bk object 32"/>
          <p:cNvSpPr/>
          <p:nvPr/>
        </p:nvSpPr>
        <p:spPr>
          <a:xfrm>
            <a:off x="0" y="1066800"/>
            <a:ext cx="457200" cy="4191000"/>
          </a:xfrm>
          <a:custGeom>
            <a:avLst/>
            <a:gdLst/>
            <a:ahLst/>
            <a:cxnLst/>
            <a:rect l="l" t="t" r="r" b="b"/>
            <a:pathLst>
              <a:path w="457200" h="4191000">
                <a:moveTo>
                  <a:pt x="0" y="4191000"/>
                </a:moveTo>
                <a:lnTo>
                  <a:pt x="457200" y="4191000"/>
                </a:lnTo>
                <a:lnTo>
                  <a:pt x="457200" y="0"/>
                </a:lnTo>
                <a:lnTo>
                  <a:pt x="0" y="0"/>
                </a:lnTo>
                <a:lnTo>
                  <a:pt x="0" y="419100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33" name="bk object 33"/>
          <p:cNvSpPr/>
          <p:nvPr/>
        </p:nvSpPr>
        <p:spPr>
          <a:xfrm>
            <a:off x="0" y="304800"/>
            <a:ext cx="419100" cy="762000"/>
          </a:xfrm>
          <a:custGeom>
            <a:avLst/>
            <a:gdLst/>
            <a:ahLst/>
            <a:cxnLst/>
            <a:rect l="l" t="t" r="r" b="b"/>
            <a:pathLst>
              <a:path w="419100" h="762000">
                <a:moveTo>
                  <a:pt x="0" y="762000"/>
                </a:moveTo>
                <a:lnTo>
                  <a:pt x="419100" y="762000"/>
                </a:lnTo>
                <a:lnTo>
                  <a:pt x="419100" y="0"/>
                </a:lnTo>
                <a:lnTo>
                  <a:pt x="0" y="0"/>
                </a:lnTo>
                <a:lnTo>
                  <a:pt x="0" y="7620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34" name="bk object 34"/>
          <p:cNvSpPr/>
          <p:nvPr/>
        </p:nvSpPr>
        <p:spPr>
          <a:xfrm>
            <a:off x="0" y="304800"/>
            <a:ext cx="457200" cy="762000"/>
          </a:xfrm>
          <a:custGeom>
            <a:avLst/>
            <a:gdLst/>
            <a:ahLst/>
            <a:cxnLst/>
            <a:rect l="l" t="t" r="r" b="b"/>
            <a:pathLst>
              <a:path w="457200" h="762000">
                <a:moveTo>
                  <a:pt x="0" y="762000"/>
                </a:moveTo>
                <a:lnTo>
                  <a:pt x="457200" y="762000"/>
                </a:lnTo>
                <a:lnTo>
                  <a:pt x="457200" y="0"/>
                </a:lnTo>
                <a:lnTo>
                  <a:pt x="0" y="0"/>
                </a:lnTo>
                <a:lnTo>
                  <a:pt x="0" y="76200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35" name="bk object 35"/>
          <p:cNvSpPr/>
          <p:nvPr/>
        </p:nvSpPr>
        <p:spPr>
          <a:xfrm>
            <a:off x="0" y="0"/>
            <a:ext cx="990600" cy="304800"/>
          </a:xfrm>
          <a:custGeom>
            <a:avLst/>
            <a:gdLst/>
            <a:ahLst/>
            <a:cxnLst/>
            <a:rect l="l" t="t" r="r" b="b"/>
            <a:pathLst>
              <a:path w="990600" h="304800">
                <a:moveTo>
                  <a:pt x="0" y="304800"/>
                </a:moveTo>
                <a:lnTo>
                  <a:pt x="990600" y="304800"/>
                </a:lnTo>
                <a:lnTo>
                  <a:pt x="990600" y="0"/>
                </a:lnTo>
                <a:lnTo>
                  <a:pt x="0" y="0"/>
                </a:lnTo>
                <a:lnTo>
                  <a:pt x="0" y="304800"/>
                </a:lnTo>
                <a:close/>
              </a:path>
            </a:pathLst>
          </a:custGeom>
          <a:solidFill>
            <a:srgbClr val="99CC00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36" name="bk object 36"/>
          <p:cNvSpPr/>
          <p:nvPr/>
        </p:nvSpPr>
        <p:spPr>
          <a:xfrm>
            <a:off x="0" y="0"/>
            <a:ext cx="990600" cy="304800"/>
          </a:xfrm>
          <a:custGeom>
            <a:avLst/>
            <a:gdLst/>
            <a:ahLst/>
            <a:cxnLst/>
            <a:rect l="l" t="t" r="r" b="b"/>
            <a:pathLst>
              <a:path w="990600" h="304800">
                <a:moveTo>
                  <a:pt x="0" y="304800"/>
                </a:moveTo>
                <a:lnTo>
                  <a:pt x="990600" y="304800"/>
                </a:lnTo>
                <a:lnTo>
                  <a:pt x="990600" y="0"/>
                </a:lnTo>
                <a:lnTo>
                  <a:pt x="0" y="0"/>
                </a:lnTo>
                <a:lnTo>
                  <a:pt x="0" y="304800"/>
                </a:lnTo>
                <a:close/>
              </a:path>
            </a:pathLst>
          </a:custGeom>
          <a:ln w="1905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37" name="bk object 37"/>
          <p:cNvSpPr/>
          <p:nvPr/>
        </p:nvSpPr>
        <p:spPr>
          <a:xfrm>
            <a:off x="990600" y="0"/>
            <a:ext cx="4724400" cy="304800"/>
          </a:xfrm>
          <a:custGeom>
            <a:avLst/>
            <a:gdLst/>
            <a:ahLst/>
            <a:cxnLst/>
            <a:rect l="l" t="t" r="r" b="b"/>
            <a:pathLst>
              <a:path w="4724400" h="304800">
                <a:moveTo>
                  <a:pt x="0" y="304800"/>
                </a:moveTo>
                <a:lnTo>
                  <a:pt x="4724400" y="304800"/>
                </a:lnTo>
                <a:lnTo>
                  <a:pt x="4724400" y="0"/>
                </a:lnTo>
                <a:lnTo>
                  <a:pt x="0" y="0"/>
                </a:lnTo>
                <a:lnTo>
                  <a:pt x="0" y="3048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38" name="bk object 38"/>
          <p:cNvSpPr/>
          <p:nvPr/>
        </p:nvSpPr>
        <p:spPr>
          <a:xfrm>
            <a:off x="990600" y="0"/>
            <a:ext cx="4724400" cy="304800"/>
          </a:xfrm>
          <a:custGeom>
            <a:avLst/>
            <a:gdLst/>
            <a:ahLst/>
            <a:cxnLst/>
            <a:rect l="l" t="t" r="r" b="b"/>
            <a:pathLst>
              <a:path w="4724400" h="304800">
                <a:moveTo>
                  <a:pt x="0" y="304800"/>
                </a:moveTo>
                <a:lnTo>
                  <a:pt x="4724400" y="304800"/>
                </a:lnTo>
                <a:lnTo>
                  <a:pt x="4724400" y="0"/>
                </a:lnTo>
                <a:lnTo>
                  <a:pt x="0" y="0"/>
                </a:lnTo>
                <a:lnTo>
                  <a:pt x="0" y="304800"/>
                </a:lnTo>
                <a:close/>
              </a:path>
            </a:pathLst>
          </a:custGeom>
          <a:ln w="952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39" name="bk object 39"/>
          <p:cNvSpPr/>
          <p:nvPr/>
        </p:nvSpPr>
        <p:spPr>
          <a:xfrm>
            <a:off x="457200" y="304800"/>
            <a:ext cx="0" cy="6553200"/>
          </a:xfrm>
          <a:custGeom>
            <a:avLst/>
            <a:gdLst/>
            <a:ahLst/>
            <a:cxnLst/>
            <a:rect l="l" t="t" r="r" b="b"/>
            <a:pathLst>
              <a:path h="6553200">
                <a:moveTo>
                  <a:pt x="0" y="6553199"/>
                </a:moveTo>
                <a:lnTo>
                  <a:pt x="0" y="0"/>
                </a:lnTo>
              </a:path>
            </a:pathLst>
          </a:custGeom>
          <a:ln w="7620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40" name="bk object 40"/>
          <p:cNvSpPr/>
          <p:nvPr/>
        </p:nvSpPr>
        <p:spPr>
          <a:xfrm>
            <a:off x="457200" y="6705600"/>
            <a:ext cx="8686800" cy="0"/>
          </a:xfrm>
          <a:custGeom>
            <a:avLst/>
            <a:gdLst/>
            <a:ahLst/>
            <a:cxnLst/>
            <a:rect l="l" t="t" r="r" b="b"/>
            <a:pathLst>
              <a:path w="8686800">
                <a:moveTo>
                  <a:pt x="0" y="0"/>
                </a:moveTo>
                <a:lnTo>
                  <a:pt x="8686800" y="0"/>
                </a:lnTo>
              </a:path>
            </a:pathLst>
          </a:custGeom>
          <a:ln w="5715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41" name="bk object 41"/>
          <p:cNvSpPr/>
          <p:nvPr/>
        </p:nvSpPr>
        <p:spPr>
          <a:xfrm>
            <a:off x="8763000" y="0"/>
            <a:ext cx="0" cy="6705600"/>
          </a:xfrm>
          <a:custGeom>
            <a:avLst/>
            <a:gdLst/>
            <a:ahLst/>
            <a:cxnLst/>
            <a:rect l="l" t="t" r="r" b="b"/>
            <a:pathLst>
              <a:path h="6705600">
                <a:moveTo>
                  <a:pt x="0" y="6705600"/>
                </a:moveTo>
                <a:lnTo>
                  <a:pt x="0" y="0"/>
                </a:lnTo>
              </a:path>
            </a:pathLst>
          </a:custGeom>
          <a:ln w="5715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42" name="bk object 42"/>
          <p:cNvSpPr/>
          <p:nvPr/>
        </p:nvSpPr>
        <p:spPr>
          <a:xfrm>
            <a:off x="0" y="304800"/>
            <a:ext cx="9144000" cy="0"/>
          </a:xfrm>
          <a:custGeom>
            <a:avLst/>
            <a:gdLst/>
            <a:ahLst/>
            <a:cxnLst/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3810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43" name="bk object 43"/>
          <p:cNvSpPr/>
          <p:nvPr/>
        </p:nvSpPr>
        <p:spPr>
          <a:xfrm>
            <a:off x="5715000" y="457200"/>
            <a:ext cx="3429000" cy="0"/>
          </a:xfrm>
          <a:custGeom>
            <a:avLst/>
            <a:gdLst/>
            <a:ahLst/>
            <a:cxnLst/>
            <a:rect l="l" t="t" r="r" b="b"/>
            <a:pathLst>
              <a:path w="3429000">
                <a:moveTo>
                  <a:pt x="3429000" y="0"/>
                </a:moveTo>
                <a:lnTo>
                  <a:pt x="0" y="0"/>
                </a:lnTo>
              </a:path>
            </a:pathLst>
          </a:custGeom>
          <a:ln w="1905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44" name="bk object 44"/>
          <p:cNvSpPr/>
          <p:nvPr/>
        </p:nvSpPr>
        <p:spPr>
          <a:xfrm>
            <a:off x="5715000" y="0"/>
            <a:ext cx="0" cy="457200"/>
          </a:xfrm>
          <a:custGeom>
            <a:avLst/>
            <a:gdLst/>
            <a:ahLst/>
            <a:cxnLst/>
            <a:rect l="l" t="t" r="r" b="b"/>
            <a:pathLst>
              <a:path h="457200">
                <a:moveTo>
                  <a:pt x="0" y="457200"/>
                </a:moveTo>
                <a:lnTo>
                  <a:pt x="0" y="0"/>
                </a:lnTo>
              </a:path>
            </a:pathLst>
          </a:custGeom>
          <a:ln w="1905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45" name="bk object 45"/>
          <p:cNvSpPr/>
          <p:nvPr/>
        </p:nvSpPr>
        <p:spPr>
          <a:xfrm>
            <a:off x="8763000" y="1981200"/>
            <a:ext cx="381000" cy="0"/>
          </a:xfrm>
          <a:custGeom>
            <a:avLst/>
            <a:gdLst/>
            <a:ahLst/>
            <a:cxnLst/>
            <a:rect l="l" t="t" r="r" b="b"/>
            <a:pathLst>
              <a:path w="381000">
                <a:moveTo>
                  <a:pt x="0" y="0"/>
                </a:moveTo>
                <a:lnTo>
                  <a:pt x="381000" y="0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46" name="bk object 46"/>
          <p:cNvSpPr/>
          <p:nvPr/>
        </p:nvSpPr>
        <p:spPr>
          <a:xfrm>
            <a:off x="990600" y="0"/>
            <a:ext cx="0" cy="1066800"/>
          </a:xfrm>
          <a:custGeom>
            <a:avLst/>
            <a:gdLst/>
            <a:ahLst/>
            <a:cxnLst/>
            <a:rect l="l" t="t" r="r" b="b"/>
            <a:pathLst>
              <a:path h="1066800">
                <a:moveTo>
                  <a:pt x="0" y="0"/>
                </a:moveTo>
                <a:lnTo>
                  <a:pt x="0" y="1066800"/>
                </a:lnTo>
              </a:path>
            </a:pathLst>
          </a:custGeom>
          <a:ln w="1905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47" name="bk object 47"/>
          <p:cNvSpPr/>
          <p:nvPr/>
        </p:nvSpPr>
        <p:spPr>
          <a:xfrm>
            <a:off x="0" y="1066800"/>
            <a:ext cx="990600" cy="0"/>
          </a:xfrm>
          <a:custGeom>
            <a:avLst/>
            <a:gdLst/>
            <a:ahLst/>
            <a:cxnLst/>
            <a:rect l="l" t="t" r="r" b="b"/>
            <a:pathLst>
              <a:path w="990600">
                <a:moveTo>
                  <a:pt x="990600" y="0"/>
                </a:moveTo>
                <a:lnTo>
                  <a:pt x="0" y="0"/>
                </a:lnTo>
              </a:path>
            </a:pathLst>
          </a:custGeom>
          <a:ln w="2857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48" name="bk object 48"/>
          <p:cNvSpPr/>
          <p:nvPr/>
        </p:nvSpPr>
        <p:spPr>
          <a:xfrm>
            <a:off x="2667000" y="624840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609599"/>
                </a:moveTo>
                <a:lnTo>
                  <a:pt x="0" y="0"/>
                </a:lnTo>
              </a:path>
            </a:pathLst>
          </a:custGeom>
          <a:ln w="1905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49" name="bk object 49"/>
          <p:cNvSpPr/>
          <p:nvPr/>
        </p:nvSpPr>
        <p:spPr>
          <a:xfrm>
            <a:off x="2667000" y="6248400"/>
            <a:ext cx="6477000" cy="0"/>
          </a:xfrm>
          <a:custGeom>
            <a:avLst/>
            <a:gdLst/>
            <a:ahLst/>
            <a:cxnLst/>
            <a:rect l="l" t="t" r="r" b="b"/>
            <a:pathLst>
              <a:path w="6477000">
                <a:moveTo>
                  <a:pt x="0" y="0"/>
                </a:moveTo>
                <a:lnTo>
                  <a:pt x="6477000" y="0"/>
                </a:lnTo>
              </a:path>
            </a:pathLst>
          </a:custGeom>
          <a:ln w="1905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50" name="bk object 50"/>
          <p:cNvSpPr/>
          <p:nvPr/>
        </p:nvSpPr>
        <p:spPr>
          <a:xfrm>
            <a:off x="0" y="5257800"/>
            <a:ext cx="457200" cy="0"/>
          </a:xfrm>
          <a:custGeom>
            <a:avLst/>
            <a:gdLst/>
            <a:ahLst/>
            <a:cxnLst/>
            <a:rect l="l" t="t" r="r" b="b"/>
            <a:pathLst>
              <a:path w="457200">
                <a:moveTo>
                  <a:pt x="457200" y="0"/>
                </a:moveTo>
                <a:lnTo>
                  <a:pt x="0" y="0"/>
                </a:lnTo>
              </a:path>
            </a:pathLst>
          </a:custGeom>
          <a:ln w="2857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51" name="bk object 51"/>
          <p:cNvSpPr/>
          <p:nvPr/>
        </p:nvSpPr>
        <p:spPr>
          <a:xfrm>
            <a:off x="0" y="5410200"/>
            <a:ext cx="457200" cy="0"/>
          </a:xfrm>
          <a:custGeom>
            <a:avLst/>
            <a:gdLst/>
            <a:ahLst/>
            <a:cxnLst/>
            <a:rect l="l" t="t" r="r" b="b"/>
            <a:pathLst>
              <a:path w="457200">
                <a:moveTo>
                  <a:pt x="457200" y="0"/>
                </a:moveTo>
                <a:lnTo>
                  <a:pt x="0" y="0"/>
                </a:lnTo>
              </a:path>
            </a:pathLst>
          </a:custGeom>
          <a:ln w="2857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52" name="bk object 52"/>
          <p:cNvSpPr/>
          <p:nvPr/>
        </p:nvSpPr>
        <p:spPr>
          <a:xfrm>
            <a:off x="4317491" y="1685544"/>
            <a:ext cx="624839" cy="89916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53" name="bk object 53"/>
          <p:cNvSpPr/>
          <p:nvPr/>
        </p:nvSpPr>
        <p:spPr>
          <a:xfrm>
            <a:off x="2819400" y="2173223"/>
            <a:ext cx="3619500" cy="89916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54" name="bk object 54"/>
          <p:cNvSpPr/>
          <p:nvPr/>
        </p:nvSpPr>
        <p:spPr>
          <a:xfrm>
            <a:off x="5905500" y="2173223"/>
            <a:ext cx="624840" cy="89916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55" name="bk object 55"/>
          <p:cNvSpPr/>
          <p:nvPr/>
        </p:nvSpPr>
        <p:spPr>
          <a:xfrm>
            <a:off x="947927" y="2660904"/>
            <a:ext cx="7363968" cy="89916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56" name="bk object 56"/>
          <p:cNvSpPr/>
          <p:nvPr/>
        </p:nvSpPr>
        <p:spPr>
          <a:xfrm>
            <a:off x="7778495" y="2660904"/>
            <a:ext cx="624840" cy="89916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57" name="bk object 57"/>
          <p:cNvSpPr/>
          <p:nvPr/>
        </p:nvSpPr>
        <p:spPr>
          <a:xfrm>
            <a:off x="2286000" y="3148583"/>
            <a:ext cx="827532" cy="899159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58" name="bk object 58"/>
          <p:cNvSpPr/>
          <p:nvPr/>
        </p:nvSpPr>
        <p:spPr>
          <a:xfrm>
            <a:off x="2580132" y="3148583"/>
            <a:ext cx="2863596" cy="899159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59" name="bk object 59"/>
          <p:cNvSpPr/>
          <p:nvPr/>
        </p:nvSpPr>
        <p:spPr>
          <a:xfrm>
            <a:off x="4910328" y="3148583"/>
            <a:ext cx="627888" cy="89915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60" name="bk object 60"/>
          <p:cNvSpPr/>
          <p:nvPr/>
        </p:nvSpPr>
        <p:spPr>
          <a:xfrm>
            <a:off x="5004815" y="3148583"/>
            <a:ext cx="1969008" cy="899159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61" name="bk object 61"/>
          <p:cNvSpPr/>
          <p:nvPr/>
        </p:nvSpPr>
        <p:spPr>
          <a:xfrm>
            <a:off x="6440423" y="3148583"/>
            <a:ext cx="624840" cy="89915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62" name="bk object 62"/>
          <p:cNvSpPr/>
          <p:nvPr/>
        </p:nvSpPr>
        <p:spPr>
          <a:xfrm>
            <a:off x="1997964" y="3636264"/>
            <a:ext cx="5172455" cy="899160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63" name="bk object 63"/>
          <p:cNvSpPr/>
          <p:nvPr/>
        </p:nvSpPr>
        <p:spPr>
          <a:xfrm>
            <a:off x="6637019" y="3636264"/>
            <a:ext cx="624840" cy="89916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200" b="1" i="0">
                <a:solidFill>
                  <a:schemeClr val="tx1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1/28/2019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93480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17" name="bk object 17"/>
          <p:cNvSpPr/>
          <p:nvPr/>
        </p:nvSpPr>
        <p:spPr>
          <a:xfrm>
            <a:off x="3124200" y="6705600"/>
            <a:ext cx="6019800" cy="1524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18" name="bk object 18"/>
          <p:cNvSpPr/>
          <p:nvPr/>
        </p:nvSpPr>
        <p:spPr>
          <a:xfrm>
            <a:off x="3124200" y="6705600"/>
            <a:ext cx="6019800" cy="152400"/>
          </a:xfrm>
          <a:custGeom>
            <a:avLst/>
            <a:gdLst/>
            <a:ahLst/>
            <a:cxnLst/>
            <a:rect l="l" t="t" r="r" b="b"/>
            <a:pathLst>
              <a:path w="6019800" h="152400">
                <a:moveTo>
                  <a:pt x="0" y="152400"/>
                </a:moveTo>
                <a:lnTo>
                  <a:pt x="6019800" y="152400"/>
                </a:lnTo>
                <a:lnTo>
                  <a:pt x="6019800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19" name="bk object 19"/>
          <p:cNvSpPr/>
          <p:nvPr/>
        </p:nvSpPr>
        <p:spPr>
          <a:xfrm>
            <a:off x="8763000" y="1981200"/>
            <a:ext cx="381000" cy="42672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0" name="bk object 20"/>
          <p:cNvSpPr/>
          <p:nvPr/>
        </p:nvSpPr>
        <p:spPr>
          <a:xfrm>
            <a:off x="8763000" y="1981200"/>
            <a:ext cx="381000" cy="4267200"/>
          </a:xfrm>
          <a:custGeom>
            <a:avLst/>
            <a:gdLst/>
            <a:ahLst/>
            <a:cxnLst/>
            <a:rect l="l" t="t" r="r" b="b"/>
            <a:pathLst>
              <a:path w="381000" h="4267200">
                <a:moveTo>
                  <a:pt x="0" y="4267200"/>
                </a:moveTo>
                <a:lnTo>
                  <a:pt x="381000" y="4267200"/>
                </a:lnTo>
                <a:lnTo>
                  <a:pt x="381000" y="0"/>
                </a:lnTo>
                <a:lnTo>
                  <a:pt x="0" y="0"/>
                </a:lnTo>
                <a:lnTo>
                  <a:pt x="0" y="426720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1" name="bk object 21"/>
          <p:cNvSpPr/>
          <p:nvPr/>
        </p:nvSpPr>
        <p:spPr>
          <a:xfrm>
            <a:off x="0" y="5257800"/>
            <a:ext cx="419100" cy="152400"/>
          </a:xfrm>
          <a:custGeom>
            <a:avLst/>
            <a:gdLst/>
            <a:ahLst/>
            <a:cxnLst/>
            <a:rect l="l" t="t" r="r" b="b"/>
            <a:pathLst>
              <a:path w="419100" h="152400">
                <a:moveTo>
                  <a:pt x="0" y="152400"/>
                </a:moveTo>
                <a:lnTo>
                  <a:pt x="419100" y="152400"/>
                </a:lnTo>
                <a:lnTo>
                  <a:pt x="419100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solidFill>
            <a:srgbClr val="333399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2" name="bk object 22"/>
          <p:cNvSpPr/>
          <p:nvPr/>
        </p:nvSpPr>
        <p:spPr>
          <a:xfrm>
            <a:off x="0" y="5257800"/>
            <a:ext cx="457200" cy="152400"/>
          </a:xfrm>
          <a:custGeom>
            <a:avLst/>
            <a:gdLst/>
            <a:ahLst/>
            <a:cxnLst/>
            <a:rect l="l" t="t" r="r" b="b"/>
            <a:pathLst>
              <a:path w="457200" h="152400">
                <a:moveTo>
                  <a:pt x="0" y="152400"/>
                </a:moveTo>
                <a:lnTo>
                  <a:pt x="457200" y="152400"/>
                </a:lnTo>
                <a:lnTo>
                  <a:pt x="457200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3" name="bk object 23"/>
          <p:cNvSpPr/>
          <p:nvPr/>
        </p:nvSpPr>
        <p:spPr>
          <a:xfrm>
            <a:off x="0" y="5410200"/>
            <a:ext cx="419100" cy="1447800"/>
          </a:xfrm>
          <a:custGeom>
            <a:avLst/>
            <a:gdLst/>
            <a:ahLst/>
            <a:cxnLst/>
            <a:rect l="l" t="t" r="r" b="b"/>
            <a:pathLst>
              <a:path w="419100" h="1447800">
                <a:moveTo>
                  <a:pt x="0" y="1447800"/>
                </a:moveTo>
                <a:lnTo>
                  <a:pt x="419100" y="1447800"/>
                </a:lnTo>
                <a:lnTo>
                  <a:pt x="419100" y="0"/>
                </a:lnTo>
                <a:lnTo>
                  <a:pt x="0" y="0"/>
                </a:lnTo>
                <a:lnTo>
                  <a:pt x="0" y="1447800"/>
                </a:lnTo>
                <a:close/>
              </a:path>
            </a:pathLst>
          </a:custGeom>
          <a:solidFill>
            <a:srgbClr val="DDDDDD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4" name="bk object 24"/>
          <p:cNvSpPr/>
          <p:nvPr/>
        </p:nvSpPr>
        <p:spPr>
          <a:xfrm>
            <a:off x="0" y="5410200"/>
            <a:ext cx="457200" cy="1447800"/>
          </a:xfrm>
          <a:custGeom>
            <a:avLst/>
            <a:gdLst/>
            <a:ahLst/>
            <a:cxnLst/>
            <a:rect l="l" t="t" r="r" b="b"/>
            <a:pathLst>
              <a:path w="457200" h="1447800">
                <a:moveTo>
                  <a:pt x="0" y="1447800"/>
                </a:moveTo>
                <a:lnTo>
                  <a:pt x="457200" y="1447800"/>
                </a:lnTo>
                <a:lnTo>
                  <a:pt x="457200" y="0"/>
                </a:lnTo>
                <a:lnTo>
                  <a:pt x="0" y="0"/>
                </a:lnTo>
                <a:lnTo>
                  <a:pt x="0" y="144780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5" name="bk object 25"/>
          <p:cNvSpPr/>
          <p:nvPr/>
        </p:nvSpPr>
        <p:spPr>
          <a:xfrm>
            <a:off x="8791575" y="0"/>
            <a:ext cx="352425" cy="1981200"/>
          </a:xfrm>
          <a:custGeom>
            <a:avLst/>
            <a:gdLst/>
            <a:ahLst/>
            <a:cxnLst/>
            <a:rect l="l" t="t" r="r" b="b"/>
            <a:pathLst>
              <a:path w="352425" h="1981200">
                <a:moveTo>
                  <a:pt x="0" y="1981200"/>
                </a:moveTo>
                <a:lnTo>
                  <a:pt x="352425" y="1981200"/>
                </a:lnTo>
                <a:lnTo>
                  <a:pt x="352425" y="0"/>
                </a:lnTo>
                <a:lnTo>
                  <a:pt x="0" y="0"/>
                </a:lnTo>
                <a:lnTo>
                  <a:pt x="0" y="19812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6" name="bk object 26"/>
          <p:cNvSpPr/>
          <p:nvPr/>
        </p:nvSpPr>
        <p:spPr>
          <a:xfrm>
            <a:off x="8763000" y="0"/>
            <a:ext cx="381000" cy="1981200"/>
          </a:xfrm>
          <a:custGeom>
            <a:avLst/>
            <a:gdLst/>
            <a:ahLst/>
            <a:cxnLst/>
            <a:rect l="l" t="t" r="r" b="b"/>
            <a:pathLst>
              <a:path w="381000" h="1981200">
                <a:moveTo>
                  <a:pt x="0" y="1981200"/>
                </a:moveTo>
                <a:lnTo>
                  <a:pt x="381000" y="1981200"/>
                </a:lnTo>
                <a:lnTo>
                  <a:pt x="381000" y="0"/>
                </a:lnTo>
                <a:lnTo>
                  <a:pt x="0" y="0"/>
                </a:lnTo>
                <a:lnTo>
                  <a:pt x="0" y="198120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7" name="bk object 27"/>
          <p:cNvSpPr/>
          <p:nvPr/>
        </p:nvSpPr>
        <p:spPr>
          <a:xfrm>
            <a:off x="5715000" y="0"/>
            <a:ext cx="3019425" cy="304800"/>
          </a:xfrm>
          <a:custGeom>
            <a:avLst/>
            <a:gdLst/>
            <a:ahLst/>
            <a:cxnLst/>
            <a:rect l="l" t="t" r="r" b="b"/>
            <a:pathLst>
              <a:path w="3019425" h="304800">
                <a:moveTo>
                  <a:pt x="0" y="304800"/>
                </a:moveTo>
                <a:lnTo>
                  <a:pt x="3019425" y="304800"/>
                </a:lnTo>
                <a:lnTo>
                  <a:pt x="3019425" y="0"/>
                </a:lnTo>
                <a:lnTo>
                  <a:pt x="0" y="0"/>
                </a:lnTo>
                <a:lnTo>
                  <a:pt x="0" y="304800"/>
                </a:lnTo>
                <a:close/>
              </a:path>
            </a:pathLst>
          </a:custGeom>
          <a:solidFill>
            <a:srgbClr val="C9C8AA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8" name="bk object 28"/>
          <p:cNvSpPr/>
          <p:nvPr/>
        </p:nvSpPr>
        <p:spPr>
          <a:xfrm>
            <a:off x="5715000" y="0"/>
            <a:ext cx="3048000" cy="304800"/>
          </a:xfrm>
          <a:custGeom>
            <a:avLst/>
            <a:gdLst/>
            <a:ahLst/>
            <a:cxnLst/>
            <a:rect l="l" t="t" r="r" b="b"/>
            <a:pathLst>
              <a:path w="3048000" h="304800">
                <a:moveTo>
                  <a:pt x="0" y="304800"/>
                </a:moveTo>
                <a:lnTo>
                  <a:pt x="3048000" y="304800"/>
                </a:lnTo>
                <a:lnTo>
                  <a:pt x="3048000" y="0"/>
                </a:lnTo>
                <a:lnTo>
                  <a:pt x="0" y="0"/>
                </a:lnTo>
                <a:lnTo>
                  <a:pt x="0" y="30480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9" name="bk object 29"/>
          <p:cNvSpPr/>
          <p:nvPr/>
        </p:nvSpPr>
        <p:spPr>
          <a:xfrm>
            <a:off x="495300" y="304800"/>
            <a:ext cx="495300" cy="762000"/>
          </a:xfrm>
          <a:custGeom>
            <a:avLst/>
            <a:gdLst/>
            <a:ahLst/>
            <a:cxnLst/>
            <a:rect l="l" t="t" r="r" b="b"/>
            <a:pathLst>
              <a:path w="495300" h="762000">
                <a:moveTo>
                  <a:pt x="0" y="762000"/>
                </a:moveTo>
                <a:lnTo>
                  <a:pt x="495300" y="762000"/>
                </a:lnTo>
                <a:lnTo>
                  <a:pt x="495300" y="0"/>
                </a:lnTo>
                <a:lnTo>
                  <a:pt x="0" y="0"/>
                </a:lnTo>
                <a:lnTo>
                  <a:pt x="0" y="762000"/>
                </a:lnTo>
                <a:close/>
              </a:path>
            </a:pathLst>
          </a:custGeom>
          <a:solidFill>
            <a:srgbClr val="99CC00">
              <a:alpha val="50195"/>
            </a:srgbClr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30" name="bk object 30"/>
          <p:cNvSpPr/>
          <p:nvPr/>
        </p:nvSpPr>
        <p:spPr>
          <a:xfrm>
            <a:off x="457200" y="304800"/>
            <a:ext cx="533400" cy="762000"/>
          </a:xfrm>
          <a:custGeom>
            <a:avLst/>
            <a:gdLst/>
            <a:ahLst/>
            <a:cxnLst/>
            <a:rect l="l" t="t" r="r" b="b"/>
            <a:pathLst>
              <a:path w="533400" h="762000">
                <a:moveTo>
                  <a:pt x="0" y="762000"/>
                </a:moveTo>
                <a:lnTo>
                  <a:pt x="533400" y="762000"/>
                </a:lnTo>
                <a:lnTo>
                  <a:pt x="533400" y="0"/>
                </a:lnTo>
                <a:lnTo>
                  <a:pt x="0" y="0"/>
                </a:lnTo>
                <a:lnTo>
                  <a:pt x="0" y="76200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31" name="bk object 31"/>
          <p:cNvSpPr/>
          <p:nvPr/>
        </p:nvSpPr>
        <p:spPr>
          <a:xfrm>
            <a:off x="0" y="1066800"/>
            <a:ext cx="457200" cy="419100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32" name="bk object 32"/>
          <p:cNvSpPr/>
          <p:nvPr/>
        </p:nvSpPr>
        <p:spPr>
          <a:xfrm>
            <a:off x="0" y="1066800"/>
            <a:ext cx="457200" cy="4191000"/>
          </a:xfrm>
          <a:custGeom>
            <a:avLst/>
            <a:gdLst/>
            <a:ahLst/>
            <a:cxnLst/>
            <a:rect l="l" t="t" r="r" b="b"/>
            <a:pathLst>
              <a:path w="457200" h="4191000">
                <a:moveTo>
                  <a:pt x="0" y="4191000"/>
                </a:moveTo>
                <a:lnTo>
                  <a:pt x="457200" y="4191000"/>
                </a:lnTo>
                <a:lnTo>
                  <a:pt x="457200" y="0"/>
                </a:lnTo>
                <a:lnTo>
                  <a:pt x="0" y="0"/>
                </a:lnTo>
                <a:lnTo>
                  <a:pt x="0" y="419100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33" name="bk object 33"/>
          <p:cNvSpPr/>
          <p:nvPr/>
        </p:nvSpPr>
        <p:spPr>
          <a:xfrm>
            <a:off x="0" y="304800"/>
            <a:ext cx="419100" cy="762000"/>
          </a:xfrm>
          <a:custGeom>
            <a:avLst/>
            <a:gdLst/>
            <a:ahLst/>
            <a:cxnLst/>
            <a:rect l="l" t="t" r="r" b="b"/>
            <a:pathLst>
              <a:path w="419100" h="762000">
                <a:moveTo>
                  <a:pt x="0" y="762000"/>
                </a:moveTo>
                <a:lnTo>
                  <a:pt x="419100" y="762000"/>
                </a:lnTo>
                <a:lnTo>
                  <a:pt x="419100" y="0"/>
                </a:lnTo>
                <a:lnTo>
                  <a:pt x="0" y="0"/>
                </a:lnTo>
                <a:lnTo>
                  <a:pt x="0" y="7620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34" name="bk object 34"/>
          <p:cNvSpPr/>
          <p:nvPr/>
        </p:nvSpPr>
        <p:spPr>
          <a:xfrm>
            <a:off x="0" y="304800"/>
            <a:ext cx="457200" cy="762000"/>
          </a:xfrm>
          <a:custGeom>
            <a:avLst/>
            <a:gdLst/>
            <a:ahLst/>
            <a:cxnLst/>
            <a:rect l="l" t="t" r="r" b="b"/>
            <a:pathLst>
              <a:path w="457200" h="762000">
                <a:moveTo>
                  <a:pt x="0" y="762000"/>
                </a:moveTo>
                <a:lnTo>
                  <a:pt x="457200" y="762000"/>
                </a:lnTo>
                <a:lnTo>
                  <a:pt x="457200" y="0"/>
                </a:lnTo>
                <a:lnTo>
                  <a:pt x="0" y="0"/>
                </a:lnTo>
                <a:lnTo>
                  <a:pt x="0" y="76200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35" name="bk object 35"/>
          <p:cNvSpPr/>
          <p:nvPr/>
        </p:nvSpPr>
        <p:spPr>
          <a:xfrm>
            <a:off x="0" y="0"/>
            <a:ext cx="990600" cy="304800"/>
          </a:xfrm>
          <a:custGeom>
            <a:avLst/>
            <a:gdLst/>
            <a:ahLst/>
            <a:cxnLst/>
            <a:rect l="l" t="t" r="r" b="b"/>
            <a:pathLst>
              <a:path w="990600" h="304800">
                <a:moveTo>
                  <a:pt x="0" y="304800"/>
                </a:moveTo>
                <a:lnTo>
                  <a:pt x="990600" y="304800"/>
                </a:lnTo>
                <a:lnTo>
                  <a:pt x="990600" y="0"/>
                </a:lnTo>
                <a:lnTo>
                  <a:pt x="0" y="0"/>
                </a:lnTo>
                <a:lnTo>
                  <a:pt x="0" y="304800"/>
                </a:lnTo>
                <a:close/>
              </a:path>
            </a:pathLst>
          </a:custGeom>
          <a:solidFill>
            <a:srgbClr val="99CC00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36" name="bk object 36"/>
          <p:cNvSpPr/>
          <p:nvPr/>
        </p:nvSpPr>
        <p:spPr>
          <a:xfrm>
            <a:off x="0" y="0"/>
            <a:ext cx="990600" cy="304800"/>
          </a:xfrm>
          <a:custGeom>
            <a:avLst/>
            <a:gdLst/>
            <a:ahLst/>
            <a:cxnLst/>
            <a:rect l="l" t="t" r="r" b="b"/>
            <a:pathLst>
              <a:path w="990600" h="304800">
                <a:moveTo>
                  <a:pt x="0" y="304800"/>
                </a:moveTo>
                <a:lnTo>
                  <a:pt x="990600" y="304800"/>
                </a:lnTo>
                <a:lnTo>
                  <a:pt x="990600" y="0"/>
                </a:lnTo>
                <a:lnTo>
                  <a:pt x="0" y="0"/>
                </a:lnTo>
                <a:lnTo>
                  <a:pt x="0" y="304800"/>
                </a:lnTo>
                <a:close/>
              </a:path>
            </a:pathLst>
          </a:custGeom>
          <a:ln w="1905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37" name="bk object 37"/>
          <p:cNvSpPr/>
          <p:nvPr/>
        </p:nvSpPr>
        <p:spPr>
          <a:xfrm>
            <a:off x="990600" y="0"/>
            <a:ext cx="4724400" cy="304800"/>
          </a:xfrm>
          <a:custGeom>
            <a:avLst/>
            <a:gdLst/>
            <a:ahLst/>
            <a:cxnLst/>
            <a:rect l="l" t="t" r="r" b="b"/>
            <a:pathLst>
              <a:path w="4724400" h="304800">
                <a:moveTo>
                  <a:pt x="0" y="304800"/>
                </a:moveTo>
                <a:lnTo>
                  <a:pt x="4724400" y="304800"/>
                </a:lnTo>
                <a:lnTo>
                  <a:pt x="4724400" y="0"/>
                </a:lnTo>
                <a:lnTo>
                  <a:pt x="0" y="0"/>
                </a:lnTo>
                <a:lnTo>
                  <a:pt x="0" y="3048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38" name="bk object 38"/>
          <p:cNvSpPr/>
          <p:nvPr/>
        </p:nvSpPr>
        <p:spPr>
          <a:xfrm>
            <a:off x="990600" y="0"/>
            <a:ext cx="4724400" cy="304800"/>
          </a:xfrm>
          <a:custGeom>
            <a:avLst/>
            <a:gdLst/>
            <a:ahLst/>
            <a:cxnLst/>
            <a:rect l="l" t="t" r="r" b="b"/>
            <a:pathLst>
              <a:path w="4724400" h="304800">
                <a:moveTo>
                  <a:pt x="0" y="304800"/>
                </a:moveTo>
                <a:lnTo>
                  <a:pt x="4724400" y="304800"/>
                </a:lnTo>
                <a:lnTo>
                  <a:pt x="4724400" y="0"/>
                </a:lnTo>
                <a:lnTo>
                  <a:pt x="0" y="0"/>
                </a:lnTo>
                <a:lnTo>
                  <a:pt x="0" y="304800"/>
                </a:lnTo>
                <a:close/>
              </a:path>
            </a:pathLst>
          </a:custGeom>
          <a:ln w="952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39" name="bk object 39"/>
          <p:cNvSpPr/>
          <p:nvPr/>
        </p:nvSpPr>
        <p:spPr>
          <a:xfrm>
            <a:off x="457200" y="304800"/>
            <a:ext cx="0" cy="6553200"/>
          </a:xfrm>
          <a:custGeom>
            <a:avLst/>
            <a:gdLst/>
            <a:ahLst/>
            <a:cxnLst/>
            <a:rect l="l" t="t" r="r" b="b"/>
            <a:pathLst>
              <a:path h="6553200">
                <a:moveTo>
                  <a:pt x="0" y="6553199"/>
                </a:moveTo>
                <a:lnTo>
                  <a:pt x="0" y="0"/>
                </a:lnTo>
              </a:path>
            </a:pathLst>
          </a:custGeom>
          <a:ln w="7620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40" name="bk object 40"/>
          <p:cNvSpPr/>
          <p:nvPr/>
        </p:nvSpPr>
        <p:spPr>
          <a:xfrm>
            <a:off x="457200" y="6705600"/>
            <a:ext cx="8686800" cy="0"/>
          </a:xfrm>
          <a:custGeom>
            <a:avLst/>
            <a:gdLst/>
            <a:ahLst/>
            <a:cxnLst/>
            <a:rect l="l" t="t" r="r" b="b"/>
            <a:pathLst>
              <a:path w="8686800">
                <a:moveTo>
                  <a:pt x="0" y="0"/>
                </a:moveTo>
                <a:lnTo>
                  <a:pt x="8686800" y="0"/>
                </a:lnTo>
              </a:path>
            </a:pathLst>
          </a:custGeom>
          <a:ln w="5715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41" name="bk object 41"/>
          <p:cNvSpPr/>
          <p:nvPr/>
        </p:nvSpPr>
        <p:spPr>
          <a:xfrm>
            <a:off x="8763000" y="0"/>
            <a:ext cx="0" cy="6705600"/>
          </a:xfrm>
          <a:custGeom>
            <a:avLst/>
            <a:gdLst/>
            <a:ahLst/>
            <a:cxnLst/>
            <a:rect l="l" t="t" r="r" b="b"/>
            <a:pathLst>
              <a:path h="6705600">
                <a:moveTo>
                  <a:pt x="0" y="6705600"/>
                </a:moveTo>
                <a:lnTo>
                  <a:pt x="0" y="0"/>
                </a:lnTo>
              </a:path>
            </a:pathLst>
          </a:custGeom>
          <a:ln w="5715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42" name="bk object 42"/>
          <p:cNvSpPr/>
          <p:nvPr/>
        </p:nvSpPr>
        <p:spPr>
          <a:xfrm>
            <a:off x="0" y="304800"/>
            <a:ext cx="9144000" cy="0"/>
          </a:xfrm>
          <a:custGeom>
            <a:avLst/>
            <a:gdLst/>
            <a:ahLst/>
            <a:cxnLst/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3810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43" name="bk object 43"/>
          <p:cNvSpPr/>
          <p:nvPr/>
        </p:nvSpPr>
        <p:spPr>
          <a:xfrm>
            <a:off x="5715000" y="457200"/>
            <a:ext cx="3429000" cy="0"/>
          </a:xfrm>
          <a:custGeom>
            <a:avLst/>
            <a:gdLst/>
            <a:ahLst/>
            <a:cxnLst/>
            <a:rect l="l" t="t" r="r" b="b"/>
            <a:pathLst>
              <a:path w="3429000">
                <a:moveTo>
                  <a:pt x="3429000" y="0"/>
                </a:moveTo>
                <a:lnTo>
                  <a:pt x="0" y="0"/>
                </a:lnTo>
              </a:path>
            </a:pathLst>
          </a:custGeom>
          <a:ln w="1905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44" name="bk object 44"/>
          <p:cNvSpPr/>
          <p:nvPr/>
        </p:nvSpPr>
        <p:spPr>
          <a:xfrm>
            <a:off x="5715000" y="0"/>
            <a:ext cx="0" cy="457200"/>
          </a:xfrm>
          <a:custGeom>
            <a:avLst/>
            <a:gdLst/>
            <a:ahLst/>
            <a:cxnLst/>
            <a:rect l="l" t="t" r="r" b="b"/>
            <a:pathLst>
              <a:path h="457200">
                <a:moveTo>
                  <a:pt x="0" y="457200"/>
                </a:moveTo>
                <a:lnTo>
                  <a:pt x="0" y="0"/>
                </a:lnTo>
              </a:path>
            </a:pathLst>
          </a:custGeom>
          <a:ln w="1905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45" name="bk object 45"/>
          <p:cNvSpPr/>
          <p:nvPr/>
        </p:nvSpPr>
        <p:spPr>
          <a:xfrm>
            <a:off x="8763000" y="1981200"/>
            <a:ext cx="381000" cy="0"/>
          </a:xfrm>
          <a:custGeom>
            <a:avLst/>
            <a:gdLst/>
            <a:ahLst/>
            <a:cxnLst/>
            <a:rect l="l" t="t" r="r" b="b"/>
            <a:pathLst>
              <a:path w="381000">
                <a:moveTo>
                  <a:pt x="0" y="0"/>
                </a:moveTo>
                <a:lnTo>
                  <a:pt x="381000" y="0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46" name="bk object 46"/>
          <p:cNvSpPr/>
          <p:nvPr/>
        </p:nvSpPr>
        <p:spPr>
          <a:xfrm>
            <a:off x="990600" y="0"/>
            <a:ext cx="0" cy="1066800"/>
          </a:xfrm>
          <a:custGeom>
            <a:avLst/>
            <a:gdLst/>
            <a:ahLst/>
            <a:cxnLst/>
            <a:rect l="l" t="t" r="r" b="b"/>
            <a:pathLst>
              <a:path h="1066800">
                <a:moveTo>
                  <a:pt x="0" y="0"/>
                </a:moveTo>
                <a:lnTo>
                  <a:pt x="0" y="1066800"/>
                </a:lnTo>
              </a:path>
            </a:pathLst>
          </a:custGeom>
          <a:ln w="1905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47" name="bk object 47"/>
          <p:cNvSpPr/>
          <p:nvPr/>
        </p:nvSpPr>
        <p:spPr>
          <a:xfrm>
            <a:off x="0" y="1066800"/>
            <a:ext cx="990600" cy="0"/>
          </a:xfrm>
          <a:custGeom>
            <a:avLst/>
            <a:gdLst/>
            <a:ahLst/>
            <a:cxnLst/>
            <a:rect l="l" t="t" r="r" b="b"/>
            <a:pathLst>
              <a:path w="990600">
                <a:moveTo>
                  <a:pt x="990600" y="0"/>
                </a:moveTo>
                <a:lnTo>
                  <a:pt x="0" y="0"/>
                </a:lnTo>
              </a:path>
            </a:pathLst>
          </a:custGeom>
          <a:ln w="2857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48" name="bk object 48"/>
          <p:cNvSpPr/>
          <p:nvPr/>
        </p:nvSpPr>
        <p:spPr>
          <a:xfrm>
            <a:off x="2667000" y="624840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609599"/>
                </a:moveTo>
                <a:lnTo>
                  <a:pt x="0" y="0"/>
                </a:lnTo>
              </a:path>
            </a:pathLst>
          </a:custGeom>
          <a:ln w="1905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49" name="bk object 49"/>
          <p:cNvSpPr/>
          <p:nvPr/>
        </p:nvSpPr>
        <p:spPr>
          <a:xfrm>
            <a:off x="2667000" y="6248400"/>
            <a:ext cx="6477000" cy="0"/>
          </a:xfrm>
          <a:custGeom>
            <a:avLst/>
            <a:gdLst/>
            <a:ahLst/>
            <a:cxnLst/>
            <a:rect l="l" t="t" r="r" b="b"/>
            <a:pathLst>
              <a:path w="6477000">
                <a:moveTo>
                  <a:pt x="0" y="0"/>
                </a:moveTo>
                <a:lnTo>
                  <a:pt x="6477000" y="0"/>
                </a:lnTo>
              </a:path>
            </a:pathLst>
          </a:custGeom>
          <a:ln w="1905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50" name="bk object 50"/>
          <p:cNvSpPr/>
          <p:nvPr/>
        </p:nvSpPr>
        <p:spPr>
          <a:xfrm>
            <a:off x="0" y="5257800"/>
            <a:ext cx="457200" cy="0"/>
          </a:xfrm>
          <a:custGeom>
            <a:avLst/>
            <a:gdLst/>
            <a:ahLst/>
            <a:cxnLst/>
            <a:rect l="l" t="t" r="r" b="b"/>
            <a:pathLst>
              <a:path w="457200">
                <a:moveTo>
                  <a:pt x="457200" y="0"/>
                </a:moveTo>
                <a:lnTo>
                  <a:pt x="0" y="0"/>
                </a:lnTo>
              </a:path>
            </a:pathLst>
          </a:custGeom>
          <a:ln w="2857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51" name="bk object 51"/>
          <p:cNvSpPr/>
          <p:nvPr/>
        </p:nvSpPr>
        <p:spPr>
          <a:xfrm>
            <a:off x="0" y="5410200"/>
            <a:ext cx="457200" cy="0"/>
          </a:xfrm>
          <a:custGeom>
            <a:avLst/>
            <a:gdLst/>
            <a:ahLst/>
            <a:cxnLst/>
            <a:rect l="l" t="t" r="r" b="b"/>
            <a:pathLst>
              <a:path w="457200">
                <a:moveTo>
                  <a:pt x="457200" y="0"/>
                </a:moveTo>
                <a:lnTo>
                  <a:pt x="0" y="0"/>
                </a:lnTo>
              </a:path>
            </a:pathLst>
          </a:custGeom>
          <a:ln w="2857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1/28/2019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4501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C796C-1695-4669-AC3C-48EBB76B4641}" type="datetimeFigureOut">
              <a:rPr lang="ru-RU" smtClean="0"/>
              <a:t>28.01.2019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D6933-12A1-405C-854F-D01F6F225524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AEC796C-1695-4669-AC3C-48EBB76B4641}" type="datetimeFigureOut">
              <a:rPr lang="ru-RU" smtClean="0"/>
              <a:t>28.01.2019</a:t>
            </a:fld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F79D6933-12A1-405C-854F-D01F6F225524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C796C-1695-4669-AC3C-48EBB76B4641}" type="datetimeFigureOut">
              <a:rPr lang="ru-RU" smtClean="0"/>
              <a:t>28.01.2019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D6933-12A1-405C-854F-D01F6F225524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C796C-1695-4669-AC3C-48EBB76B4641}" type="datetimeFigureOut">
              <a:rPr lang="ru-RU" smtClean="0"/>
              <a:t>28.01.2019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D6933-12A1-405C-854F-D01F6F225524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C796C-1695-4669-AC3C-48EBB76B4641}" type="datetimeFigureOut">
              <a:rPr lang="ru-RU" smtClean="0"/>
              <a:t>28.01.2019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D6933-12A1-405C-854F-D01F6F225524}" type="slidenum">
              <a:rPr lang="ru-RU" smtClean="0"/>
              <a:t>‹#›</a:t>
            </a:fld>
            <a:endParaRPr lang="ru-RU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C796C-1695-4669-AC3C-48EBB76B4641}" type="datetimeFigureOut">
              <a:rPr lang="ru-RU" smtClean="0"/>
              <a:t>28.01.2019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D6933-12A1-405C-854F-D01F6F22552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C796C-1695-4669-AC3C-48EBB76B4641}" type="datetimeFigureOut">
              <a:rPr lang="ru-RU" smtClean="0"/>
              <a:t>28.01.2019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9D6933-12A1-405C-854F-D01F6F225524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C796C-1695-4669-AC3C-48EBB76B4641}" type="datetimeFigureOut">
              <a:rPr lang="ru-RU" smtClean="0"/>
              <a:t>28.01.2019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D6933-12A1-405C-854F-D01F6F225524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14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10" Type="http://schemas.openxmlformats.org/officeDocument/2006/relationships/image" Target="../media/image5.png"/><Relationship Id="rId4" Type="http://schemas.openxmlformats.org/officeDocument/2006/relationships/slideLayout" Target="../slideLayouts/slideLayout15.xml"/><Relationship Id="rId9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3AEC796C-1695-4669-AC3C-48EBB76B4641}" type="datetimeFigureOut">
              <a:rPr lang="ru-RU" smtClean="0"/>
              <a:t>28.01.2019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F79D6933-12A1-405C-854F-D01F6F225524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17" name="bk object 17"/>
          <p:cNvSpPr/>
          <p:nvPr/>
        </p:nvSpPr>
        <p:spPr>
          <a:xfrm>
            <a:off x="3124200" y="6705600"/>
            <a:ext cx="6019800" cy="15240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18" name="bk object 18"/>
          <p:cNvSpPr/>
          <p:nvPr/>
        </p:nvSpPr>
        <p:spPr>
          <a:xfrm>
            <a:off x="3124200" y="6705600"/>
            <a:ext cx="6019800" cy="152400"/>
          </a:xfrm>
          <a:custGeom>
            <a:avLst/>
            <a:gdLst/>
            <a:ahLst/>
            <a:cxnLst/>
            <a:rect l="l" t="t" r="r" b="b"/>
            <a:pathLst>
              <a:path w="6019800" h="152400">
                <a:moveTo>
                  <a:pt x="0" y="152400"/>
                </a:moveTo>
                <a:lnTo>
                  <a:pt x="6019800" y="152400"/>
                </a:lnTo>
                <a:lnTo>
                  <a:pt x="6019800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19" name="bk object 19"/>
          <p:cNvSpPr/>
          <p:nvPr/>
        </p:nvSpPr>
        <p:spPr>
          <a:xfrm>
            <a:off x="8763000" y="1981200"/>
            <a:ext cx="381000" cy="4267200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0" name="bk object 20"/>
          <p:cNvSpPr/>
          <p:nvPr/>
        </p:nvSpPr>
        <p:spPr>
          <a:xfrm>
            <a:off x="8763000" y="1981200"/>
            <a:ext cx="381000" cy="4267200"/>
          </a:xfrm>
          <a:custGeom>
            <a:avLst/>
            <a:gdLst/>
            <a:ahLst/>
            <a:cxnLst/>
            <a:rect l="l" t="t" r="r" b="b"/>
            <a:pathLst>
              <a:path w="381000" h="4267200">
                <a:moveTo>
                  <a:pt x="0" y="4267200"/>
                </a:moveTo>
                <a:lnTo>
                  <a:pt x="381000" y="4267200"/>
                </a:lnTo>
                <a:lnTo>
                  <a:pt x="381000" y="0"/>
                </a:lnTo>
                <a:lnTo>
                  <a:pt x="0" y="0"/>
                </a:lnTo>
                <a:lnTo>
                  <a:pt x="0" y="426720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1" name="bk object 21"/>
          <p:cNvSpPr/>
          <p:nvPr/>
        </p:nvSpPr>
        <p:spPr>
          <a:xfrm>
            <a:off x="0" y="5257800"/>
            <a:ext cx="419100" cy="152400"/>
          </a:xfrm>
          <a:custGeom>
            <a:avLst/>
            <a:gdLst/>
            <a:ahLst/>
            <a:cxnLst/>
            <a:rect l="l" t="t" r="r" b="b"/>
            <a:pathLst>
              <a:path w="419100" h="152400">
                <a:moveTo>
                  <a:pt x="0" y="152400"/>
                </a:moveTo>
                <a:lnTo>
                  <a:pt x="419100" y="152400"/>
                </a:lnTo>
                <a:lnTo>
                  <a:pt x="419100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solidFill>
            <a:srgbClr val="333399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2" name="bk object 22"/>
          <p:cNvSpPr/>
          <p:nvPr/>
        </p:nvSpPr>
        <p:spPr>
          <a:xfrm>
            <a:off x="0" y="5257800"/>
            <a:ext cx="457200" cy="152400"/>
          </a:xfrm>
          <a:custGeom>
            <a:avLst/>
            <a:gdLst/>
            <a:ahLst/>
            <a:cxnLst/>
            <a:rect l="l" t="t" r="r" b="b"/>
            <a:pathLst>
              <a:path w="457200" h="152400">
                <a:moveTo>
                  <a:pt x="0" y="152400"/>
                </a:moveTo>
                <a:lnTo>
                  <a:pt x="457200" y="152400"/>
                </a:lnTo>
                <a:lnTo>
                  <a:pt x="457200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3" name="bk object 23"/>
          <p:cNvSpPr/>
          <p:nvPr/>
        </p:nvSpPr>
        <p:spPr>
          <a:xfrm>
            <a:off x="0" y="5410200"/>
            <a:ext cx="419100" cy="1447800"/>
          </a:xfrm>
          <a:custGeom>
            <a:avLst/>
            <a:gdLst/>
            <a:ahLst/>
            <a:cxnLst/>
            <a:rect l="l" t="t" r="r" b="b"/>
            <a:pathLst>
              <a:path w="419100" h="1447800">
                <a:moveTo>
                  <a:pt x="0" y="1447800"/>
                </a:moveTo>
                <a:lnTo>
                  <a:pt x="419100" y="1447800"/>
                </a:lnTo>
                <a:lnTo>
                  <a:pt x="419100" y="0"/>
                </a:lnTo>
                <a:lnTo>
                  <a:pt x="0" y="0"/>
                </a:lnTo>
                <a:lnTo>
                  <a:pt x="0" y="1447800"/>
                </a:lnTo>
                <a:close/>
              </a:path>
            </a:pathLst>
          </a:custGeom>
          <a:solidFill>
            <a:srgbClr val="DDDDDD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4" name="bk object 24"/>
          <p:cNvSpPr/>
          <p:nvPr/>
        </p:nvSpPr>
        <p:spPr>
          <a:xfrm>
            <a:off x="0" y="5410200"/>
            <a:ext cx="457200" cy="1447800"/>
          </a:xfrm>
          <a:custGeom>
            <a:avLst/>
            <a:gdLst/>
            <a:ahLst/>
            <a:cxnLst/>
            <a:rect l="l" t="t" r="r" b="b"/>
            <a:pathLst>
              <a:path w="457200" h="1447800">
                <a:moveTo>
                  <a:pt x="0" y="1447800"/>
                </a:moveTo>
                <a:lnTo>
                  <a:pt x="457200" y="1447800"/>
                </a:lnTo>
                <a:lnTo>
                  <a:pt x="457200" y="0"/>
                </a:lnTo>
                <a:lnTo>
                  <a:pt x="0" y="0"/>
                </a:lnTo>
                <a:lnTo>
                  <a:pt x="0" y="144780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5" name="bk object 25"/>
          <p:cNvSpPr/>
          <p:nvPr/>
        </p:nvSpPr>
        <p:spPr>
          <a:xfrm>
            <a:off x="8791575" y="0"/>
            <a:ext cx="352425" cy="1981200"/>
          </a:xfrm>
          <a:custGeom>
            <a:avLst/>
            <a:gdLst/>
            <a:ahLst/>
            <a:cxnLst/>
            <a:rect l="l" t="t" r="r" b="b"/>
            <a:pathLst>
              <a:path w="352425" h="1981200">
                <a:moveTo>
                  <a:pt x="0" y="1981200"/>
                </a:moveTo>
                <a:lnTo>
                  <a:pt x="352425" y="1981200"/>
                </a:lnTo>
                <a:lnTo>
                  <a:pt x="352425" y="0"/>
                </a:lnTo>
                <a:lnTo>
                  <a:pt x="0" y="0"/>
                </a:lnTo>
                <a:lnTo>
                  <a:pt x="0" y="19812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6" name="bk object 26"/>
          <p:cNvSpPr/>
          <p:nvPr/>
        </p:nvSpPr>
        <p:spPr>
          <a:xfrm>
            <a:off x="8763000" y="0"/>
            <a:ext cx="381000" cy="1981200"/>
          </a:xfrm>
          <a:custGeom>
            <a:avLst/>
            <a:gdLst/>
            <a:ahLst/>
            <a:cxnLst/>
            <a:rect l="l" t="t" r="r" b="b"/>
            <a:pathLst>
              <a:path w="381000" h="1981200">
                <a:moveTo>
                  <a:pt x="0" y="1981200"/>
                </a:moveTo>
                <a:lnTo>
                  <a:pt x="381000" y="1981200"/>
                </a:lnTo>
                <a:lnTo>
                  <a:pt x="381000" y="0"/>
                </a:lnTo>
                <a:lnTo>
                  <a:pt x="0" y="0"/>
                </a:lnTo>
                <a:lnTo>
                  <a:pt x="0" y="198120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7" name="bk object 27"/>
          <p:cNvSpPr/>
          <p:nvPr/>
        </p:nvSpPr>
        <p:spPr>
          <a:xfrm>
            <a:off x="5715000" y="0"/>
            <a:ext cx="3019425" cy="304800"/>
          </a:xfrm>
          <a:custGeom>
            <a:avLst/>
            <a:gdLst/>
            <a:ahLst/>
            <a:cxnLst/>
            <a:rect l="l" t="t" r="r" b="b"/>
            <a:pathLst>
              <a:path w="3019425" h="304800">
                <a:moveTo>
                  <a:pt x="0" y="304800"/>
                </a:moveTo>
                <a:lnTo>
                  <a:pt x="3019425" y="304800"/>
                </a:lnTo>
                <a:lnTo>
                  <a:pt x="3019425" y="0"/>
                </a:lnTo>
                <a:lnTo>
                  <a:pt x="0" y="0"/>
                </a:lnTo>
                <a:lnTo>
                  <a:pt x="0" y="304800"/>
                </a:lnTo>
                <a:close/>
              </a:path>
            </a:pathLst>
          </a:custGeom>
          <a:solidFill>
            <a:srgbClr val="C9C8AA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8" name="bk object 28"/>
          <p:cNvSpPr/>
          <p:nvPr/>
        </p:nvSpPr>
        <p:spPr>
          <a:xfrm>
            <a:off x="5715000" y="0"/>
            <a:ext cx="3048000" cy="304800"/>
          </a:xfrm>
          <a:custGeom>
            <a:avLst/>
            <a:gdLst/>
            <a:ahLst/>
            <a:cxnLst/>
            <a:rect l="l" t="t" r="r" b="b"/>
            <a:pathLst>
              <a:path w="3048000" h="304800">
                <a:moveTo>
                  <a:pt x="0" y="304800"/>
                </a:moveTo>
                <a:lnTo>
                  <a:pt x="3048000" y="304800"/>
                </a:lnTo>
                <a:lnTo>
                  <a:pt x="3048000" y="0"/>
                </a:lnTo>
                <a:lnTo>
                  <a:pt x="0" y="0"/>
                </a:lnTo>
                <a:lnTo>
                  <a:pt x="0" y="30480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9" name="bk object 29"/>
          <p:cNvSpPr/>
          <p:nvPr/>
        </p:nvSpPr>
        <p:spPr>
          <a:xfrm>
            <a:off x="495300" y="304800"/>
            <a:ext cx="495300" cy="762000"/>
          </a:xfrm>
          <a:custGeom>
            <a:avLst/>
            <a:gdLst/>
            <a:ahLst/>
            <a:cxnLst/>
            <a:rect l="l" t="t" r="r" b="b"/>
            <a:pathLst>
              <a:path w="495300" h="762000">
                <a:moveTo>
                  <a:pt x="0" y="762000"/>
                </a:moveTo>
                <a:lnTo>
                  <a:pt x="495300" y="762000"/>
                </a:lnTo>
                <a:lnTo>
                  <a:pt x="495300" y="0"/>
                </a:lnTo>
                <a:lnTo>
                  <a:pt x="0" y="0"/>
                </a:lnTo>
                <a:lnTo>
                  <a:pt x="0" y="762000"/>
                </a:lnTo>
                <a:close/>
              </a:path>
            </a:pathLst>
          </a:custGeom>
          <a:solidFill>
            <a:srgbClr val="99CC00">
              <a:alpha val="50195"/>
            </a:srgbClr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30" name="bk object 30"/>
          <p:cNvSpPr/>
          <p:nvPr/>
        </p:nvSpPr>
        <p:spPr>
          <a:xfrm>
            <a:off x="457200" y="304800"/>
            <a:ext cx="533400" cy="762000"/>
          </a:xfrm>
          <a:custGeom>
            <a:avLst/>
            <a:gdLst/>
            <a:ahLst/>
            <a:cxnLst/>
            <a:rect l="l" t="t" r="r" b="b"/>
            <a:pathLst>
              <a:path w="533400" h="762000">
                <a:moveTo>
                  <a:pt x="0" y="762000"/>
                </a:moveTo>
                <a:lnTo>
                  <a:pt x="533400" y="762000"/>
                </a:lnTo>
                <a:lnTo>
                  <a:pt x="533400" y="0"/>
                </a:lnTo>
                <a:lnTo>
                  <a:pt x="0" y="0"/>
                </a:lnTo>
                <a:lnTo>
                  <a:pt x="0" y="76200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31" name="bk object 31"/>
          <p:cNvSpPr/>
          <p:nvPr/>
        </p:nvSpPr>
        <p:spPr>
          <a:xfrm>
            <a:off x="0" y="1066800"/>
            <a:ext cx="457200" cy="4191000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32" name="bk object 32"/>
          <p:cNvSpPr/>
          <p:nvPr/>
        </p:nvSpPr>
        <p:spPr>
          <a:xfrm>
            <a:off x="0" y="1066800"/>
            <a:ext cx="457200" cy="4191000"/>
          </a:xfrm>
          <a:custGeom>
            <a:avLst/>
            <a:gdLst/>
            <a:ahLst/>
            <a:cxnLst/>
            <a:rect l="l" t="t" r="r" b="b"/>
            <a:pathLst>
              <a:path w="457200" h="4191000">
                <a:moveTo>
                  <a:pt x="0" y="4191000"/>
                </a:moveTo>
                <a:lnTo>
                  <a:pt x="457200" y="4191000"/>
                </a:lnTo>
                <a:lnTo>
                  <a:pt x="457200" y="0"/>
                </a:lnTo>
                <a:lnTo>
                  <a:pt x="0" y="0"/>
                </a:lnTo>
                <a:lnTo>
                  <a:pt x="0" y="419100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33" name="bk object 33"/>
          <p:cNvSpPr/>
          <p:nvPr/>
        </p:nvSpPr>
        <p:spPr>
          <a:xfrm>
            <a:off x="0" y="304800"/>
            <a:ext cx="419100" cy="762000"/>
          </a:xfrm>
          <a:custGeom>
            <a:avLst/>
            <a:gdLst/>
            <a:ahLst/>
            <a:cxnLst/>
            <a:rect l="l" t="t" r="r" b="b"/>
            <a:pathLst>
              <a:path w="419100" h="762000">
                <a:moveTo>
                  <a:pt x="0" y="762000"/>
                </a:moveTo>
                <a:lnTo>
                  <a:pt x="419100" y="762000"/>
                </a:lnTo>
                <a:lnTo>
                  <a:pt x="419100" y="0"/>
                </a:lnTo>
                <a:lnTo>
                  <a:pt x="0" y="0"/>
                </a:lnTo>
                <a:lnTo>
                  <a:pt x="0" y="7620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34" name="bk object 34"/>
          <p:cNvSpPr/>
          <p:nvPr/>
        </p:nvSpPr>
        <p:spPr>
          <a:xfrm>
            <a:off x="0" y="304800"/>
            <a:ext cx="457200" cy="762000"/>
          </a:xfrm>
          <a:custGeom>
            <a:avLst/>
            <a:gdLst/>
            <a:ahLst/>
            <a:cxnLst/>
            <a:rect l="l" t="t" r="r" b="b"/>
            <a:pathLst>
              <a:path w="457200" h="762000">
                <a:moveTo>
                  <a:pt x="0" y="762000"/>
                </a:moveTo>
                <a:lnTo>
                  <a:pt x="457200" y="762000"/>
                </a:lnTo>
                <a:lnTo>
                  <a:pt x="457200" y="0"/>
                </a:lnTo>
                <a:lnTo>
                  <a:pt x="0" y="0"/>
                </a:lnTo>
                <a:lnTo>
                  <a:pt x="0" y="76200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35" name="bk object 35"/>
          <p:cNvSpPr/>
          <p:nvPr/>
        </p:nvSpPr>
        <p:spPr>
          <a:xfrm>
            <a:off x="0" y="0"/>
            <a:ext cx="990600" cy="304800"/>
          </a:xfrm>
          <a:custGeom>
            <a:avLst/>
            <a:gdLst/>
            <a:ahLst/>
            <a:cxnLst/>
            <a:rect l="l" t="t" r="r" b="b"/>
            <a:pathLst>
              <a:path w="990600" h="304800">
                <a:moveTo>
                  <a:pt x="0" y="304800"/>
                </a:moveTo>
                <a:lnTo>
                  <a:pt x="990600" y="304800"/>
                </a:lnTo>
                <a:lnTo>
                  <a:pt x="990600" y="0"/>
                </a:lnTo>
                <a:lnTo>
                  <a:pt x="0" y="0"/>
                </a:lnTo>
                <a:lnTo>
                  <a:pt x="0" y="304800"/>
                </a:lnTo>
                <a:close/>
              </a:path>
            </a:pathLst>
          </a:custGeom>
          <a:solidFill>
            <a:srgbClr val="99CC00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36" name="bk object 36"/>
          <p:cNvSpPr/>
          <p:nvPr/>
        </p:nvSpPr>
        <p:spPr>
          <a:xfrm>
            <a:off x="0" y="0"/>
            <a:ext cx="990600" cy="304800"/>
          </a:xfrm>
          <a:custGeom>
            <a:avLst/>
            <a:gdLst/>
            <a:ahLst/>
            <a:cxnLst/>
            <a:rect l="l" t="t" r="r" b="b"/>
            <a:pathLst>
              <a:path w="990600" h="304800">
                <a:moveTo>
                  <a:pt x="0" y="304800"/>
                </a:moveTo>
                <a:lnTo>
                  <a:pt x="990600" y="304800"/>
                </a:lnTo>
                <a:lnTo>
                  <a:pt x="990600" y="0"/>
                </a:lnTo>
                <a:lnTo>
                  <a:pt x="0" y="0"/>
                </a:lnTo>
                <a:lnTo>
                  <a:pt x="0" y="304800"/>
                </a:lnTo>
                <a:close/>
              </a:path>
            </a:pathLst>
          </a:custGeom>
          <a:ln w="1905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37" name="bk object 37"/>
          <p:cNvSpPr/>
          <p:nvPr/>
        </p:nvSpPr>
        <p:spPr>
          <a:xfrm>
            <a:off x="990600" y="0"/>
            <a:ext cx="4724400" cy="304800"/>
          </a:xfrm>
          <a:custGeom>
            <a:avLst/>
            <a:gdLst/>
            <a:ahLst/>
            <a:cxnLst/>
            <a:rect l="l" t="t" r="r" b="b"/>
            <a:pathLst>
              <a:path w="4724400" h="304800">
                <a:moveTo>
                  <a:pt x="0" y="304800"/>
                </a:moveTo>
                <a:lnTo>
                  <a:pt x="4724400" y="304800"/>
                </a:lnTo>
                <a:lnTo>
                  <a:pt x="4724400" y="0"/>
                </a:lnTo>
                <a:lnTo>
                  <a:pt x="0" y="0"/>
                </a:lnTo>
                <a:lnTo>
                  <a:pt x="0" y="3048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38" name="bk object 38"/>
          <p:cNvSpPr/>
          <p:nvPr/>
        </p:nvSpPr>
        <p:spPr>
          <a:xfrm>
            <a:off x="990600" y="0"/>
            <a:ext cx="4724400" cy="304800"/>
          </a:xfrm>
          <a:custGeom>
            <a:avLst/>
            <a:gdLst/>
            <a:ahLst/>
            <a:cxnLst/>
            <a:rect l="l" t="t" r="r" b="b"/>
            <a:pathLst>
              <a:path w="4724400" h="304800">
                <a:moveTo>
                  <a:pt x="0" y="304800"/>
                </a:moveTo>
                <a:lnTo>
                  <a:pt x="4724400" y="304800"/>
                </a:lnTo>
                <a:lnTo>
                  <a:pt x="4724400" y="0"/>
                </a:lnTo>
                <a:lnTo>
                  <a:pt x="0" y="0"/>
                </a:lnTo>
                <a:lnTo>
                  <a:pt x="0" y="304800"/>
                </a:lnTo>
                <a:close/>
              </a:path>
            </a:pathLst>
          </a:custGeom>
          <a:ln w="952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39" name="bk object 39"/>
          <p:cNvSpPr/>
          <p:nvPr/>
        </p:nvSpPr>
        <p:spPr>
          <a:xfrm>
            <a:off x="457200" y="304800"/>
            <a:ext cx="0" cy="6553200"/>
          </a:xfrm>
          <a:custGeom>
            <a:avLst/>
            <a:gdLst/>
            <a:ahLst/>
            <a:cxnLst/>
            <a:rect l="l" t="t" r="r" b="b"/>
            <a:pathLst>
              <a:path h="6553200">
                <a:moveTo>
                  <a:pt x="0" y="6553199"/>
                </a:moveTo>
                <a:lnTo>
                  <a:pt x="0" y="0"/>
                </a:lnTo>
              </a:path>
            </a:pathLst>
          </a:custGeom>
          <a:ln w="7620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40" name="bk object 40"/>
          <p:cNvSpPr/>
          <p:nvPr/>
        </p:nvSpPr>
        <p:spPr>
          <a:xfrm>
            <a:off x="457200" y="6705600"/>
            <a:ext cx="8686800" cy="0"/>
          </a:xfrm>
          <a:custGeom>
            <a:avLst/>
            <a:gdLst/>
            <a:ahLst/>
            <a:cxnLst/>
            <a:rect l="l" t="t" r="r" b="b"/>
            <a:pathLst>
              <a:path w="8686800">
                <a:moveTo>
                  <a:pt x="0" y="0"/>
                </a:moveTo>
                <a:lnTo>
                  <a:pt x="8686800" y="0"/>
                </a:lnTo>
              </a:path>
            </a:pathLst>
          </a:custGeom>
          <a:ln w="5715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181506" y="347217"/>
            <a:ext cx="7236459" cy="360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1" i="0">
                <a:solidFill>
                  <a:schemeClr val="tx1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770379" y="2762757"/>
            <a:ext cx="6901180" cy="14103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7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1/28/2019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768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check.ege.edu.ru/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dirty="0">
                <a:solidFill>
                  <a:schemeClr val="tx1"/>
                </a:solidFill>
              </a:rPr>
              <a:t>В </a:t>
            </a:r>
            <a:r>
              <a:rPr lang="ru-RU" sz="3600" b="1" dirty="0">
                <a:solidFill>
                  <a:schemeClr val="tx1"/>
                </a:solidFill>
              </a:rPr>
              <a:t>2018 году </a:t>
            </a:r>
            <a:r>
              <a:rPr lang="ru-RU" sz="3600" dirty="0">
                <a:solidFill>
                  <a:schemeClr val="tx1"/>
                </a:solidFill>
              </a:rPr>
              <a:t>на участие в государственной итоговой аттестации было подано заявлений:</a:t>
            </a:r>
          </a:p>
          <a:p>
            <a:r>
              <a:rPr lang="ru-RU" sz="3600" dirty="0">
                <a:solidFill>
                  <a:schemeClr val="tx1"/>
                </a:solidFill>
              </a:rPr>
              <a:t>ЕГЭ – </a:t>
            </a:r>
            <a:r>
              <a:rPr lang="ru-RU" sz="3600" b="1" dirty="0">
                <a:solidFill>
                  <a:schemeClr val="tx1"/>
                </a:solidFill>
              </a:rPr>
              <a:t>295</a:t>
            </a:r>
            <a:r>
              <a:rPr lang="ru-RU" sz="3600" dirty="0">
                <a:solidFill>
                  <a:schemeClr val="tx1"/>
                </a:solidFill>
              </a:rPr>
              <a:t> выпускников 11 классов, </a:t>
            </a:r>
            <a:r>
              <a:rPr lang="ru-RU" sz="3600" b="1" dirty="0">
                <a:solidFill>
                  <a:schemeClr val="tx1"/>
                </a:solidFill>
              </a:rPr>
              <a:t>83</a:t>
            </a:r>
            <a:r>
              <a:rPr lang="ru-RU" sz="3600" dirty="0">
                <a:solidFill>
                  <a:schemeClr val="tx1"/>
                </a:solidFill>
              </a:rPr>
              <a:t> участника прошлых лет;</a:t>
            </a:r>
          </a:p>
          <a:p>
            <a:r>
              <a:rPr lang="ru-RU" sz="3600" dirty="0">
                <a:solidFill>
                  <a:schemeClr val="tx1"/>
                </a:solidFill>
              </a:rPr>
              <a:t>ОГЭ – </a:t>
            </a:r>
            <a:r>
              <a:rPr lang="ru-RU" sz="3600" b="1" dirty="0">
                <a:solidFill>
                  <a:schemeClr val="tx1"/>
                </a:solidFill>
              </a:rPr>
              <a:t>595</a:t>
            </a:r>
            <a:r>
              <a:rPr lang="ru-RU" sz="3600" dirty="0">
                <a:solidFill>
                  <a:schemeClr val="tx1"/>
                </a:solidFill>
              </a:rPr>
              <a:t> выпускников 9 классов.</a:t>
            </a:r>
          </a:p>
          <a:p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7200" dirty="0" smtClean="0"/>
              <a:t>ИТОГИ ЕГЭ - 2018</a:t>
            </a:r>
            <a:endParaRPr lang="ru-RU" sz="7200" dirty="0"/>
          </a:p>
        </p:txBody>
      </p:sp>
    </p:spTree>
    <p:extLst>
      <p:ext uri="{BB962C8B-B14F-4D97-AF65-F5344CB8AC3E}">
        <p14:creationId xmlns:p14="http://schemas.microsoft.com/office/powerpoint/2010/main" val="19272250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484784"/>
            <a:ext cx="8964487" cy="5373215"/>
          </a:xfrm>
        </p:spPr>
        <p:txBody>
          <a:bodyPr>
            <a:noAutofit/>
          </a:bodyPr>
          <a:lstStyle/>
          <a:p>
            <a:r>
              <a:rPr lang="ru-RU" sz="1900" b="1" dirty="0">
                <a:solidFill>
                  <a:schemeClr val="tx1"/>
                </a:solidFill>
              </a:rPr>
              <a:t>Определились  школы, сдавшие ЕГЭ  по обязательным предметам на 100%. Это: </a:t>
            </a:r>
            <a:endParaRPr lang="ru-RU" sz="1900" b="1" dirty="0" smtClean="0">
              <a:solidFill>
                <a:schemeClr val="tx1"/>
              </a:solidFill>
            </a:endParaRPr>
          </a:p>
          <a:p>
            <a:r>
              <a:rPr lang="ru-RU" sz="1900" b="1" dirty="0" smtClean="0">
                <a:solidFill>
                  <a:schemeClr val="tx1"/>
                </a:solidFill>
              </a:rPr>
              <a:t>МКОУ </a:t>
            </a:r>
            <a:r>
              <a:rPr lang="ru-RU" sz="1900" b="1" dirty="0">
                <a:solidFill>
                  <a:schemeClr val="tx1"/>
                </a:solidFill>
              </a:rPr>
              <a:t>«</a:t>
            </a:r>
            <a:r>
              <a:rPr lang="ru-RU" sz="1900" b="1" dirty="0" err="1">
                <a:solidFill>
                  <a:schemeClr val="tx1"/>
                </a:solidFill>
              </a:rPr>
              <a:t>Алкадарская</a:t>
            </a:r>
            <a:r>
              <a:rPr lang="ru-RU" sz="1900" b="1" dirty="0">
                <a:solidFill>
                  <a:schemeClr val="tx1"/>
                </a:solidFill>
              </a:rPr>
              <a:t> СОШ», </a:t>
            </a:r>
            <a:endParaRPr lang="ru-RU" sz="1900" b="1" dirty="0" smtClean="0">
              <a:solidFill>
                <a:schemeClr val="tx1"/>
              </a:solidFill>
            </a:endParaRPr>
          </a:p>
          <a:p>
            <a:r>
              <a:rPr lang="ru-RU" sz="1900" b="1" dirty="0" smtClean="0">
                <a:solidFill>
                  <a:schemeClr val="tx1"/>
                </a:solidFill>
              </a:rPr>
              <a:t>МКОУ </a:t>
            </a:r>
            <a:r>
              <a:rPr lang="ru-RU" sz="1900" b="1" dirty="0">
                <a:solidFill>
                  <a:schemeClr val="tx1"/>
                </a:solidFill>
              </a:rPr>
              <a:t>«</a:t>
            </a:r>
            <a:r>
              <a:rPr lang="ru-RU" sz="1900" b="1" dirty="0" err="1">
                <a:solidFill>
                  <a:schemeClr val="tx1"/>
                </a:solidFill>
              </a:rPr>
              <a:t>Даркушказмалярская</a:t>
            </a:r>
            <a:r>
              <a:rPr lang="ru-RU" sz="1900" b="1" dirty="0">
                <a:solidFill>
                  <a:schemeClr val="tx1"/>
                </a:solidFill>
              </a:rPr>
              <a:t> СОШ», </a:t>
            </a:r>
            <a:endParaRPr lang="ru-RU" sz="1900" b="1" dirty="0" smtClean="0">
              <a:solidFill>
                <a:schemeClr val="tx1"/>
              </a:solidFill>
            </a:endParaRPr>
          </a:p>
          <a:p>
            <a:r>
              <a:rPr lang="ru-RU" sz="1900" b="1" dirty="0" smtClean="0">
                <a:solidFill>
                  <a:schemeClr val="tx1"/>
                </a:solidFill>
              </a:rPr>
              <a:t>МКОУ </a:t>
            </a:r>
            <a:r>
              <a:rPr lang="ru-RU" sz="1900" b="1" dirty="0">
                <a:solidFill>
                  <a:schemeClr val="tx1"/>
                </a:solidFill>
              </a:rPr>
              <a:t>«</a:t>
            </a:r>
            <a:r>
              <a:rPr lang="ru-RU" sz="1900" b="1" dirty="0" err="1">
                <a:solidFill>
                  <a:schemeClr val="tx1"/>
                </a:solidFill>
              </a:rPr>
              <a:t>Зизикская</a:t>
            </a:r>
            <a:r>
              <a:rPr lang="ru-RU" sz="1900" b="1" dirty="0">
                <a:solidFill>
                  <a:schemeClr val="tx1"/>
                </a:solidFill>
              </a:rPr>
              <a:t> СОШ», </a:t>
            </a:r>
            <a:endParaRPr lang="ru-RU" sz="1900" b="1" dirty="0" smtClean="0">
              <a:solidFill>
                <a:schemeClr val="tx1"/>
              </a:solidFill>
            </a:endParaRPr>
          </a:p>
          <a:p>
            <a:r>
              <a:rPr lang="ru-RU" sz="1900" b="1" dirty="0" smtClean="0">
                <a:solidFill>
                  <a:schemeClr val="tx1"/>
                </a:solidFill>
              </a:rPr>
              <a:t>МКОУ </a:t>
            </a:r>
            <a:r>
              <a:rPr lang="ru-RU" sz="1900" b="1" dirty="0">
                <a:solidFill>
                  <a:schemeClr val="tx1"/>
                </a:solidFill>
              </a:rPr>
              <a:t>«Испикская СОШ», </a:t>
            </a:r>
            <a:endParaRPr lang="ru-RU" sz="1900" b="1" dirty="0" smtClean="0">
              <a:solidFill>
                <a:schemeClr val="tx1"/>
              </a:solidFill>
            </a:endParaRPr>
          </a:p>
          <a:p>
            <a:r>
              <a:rPr lang="ru-RU" sz="1900" b="1" dirty="0" smtClean="0">
                <a:solidFill>
                  <a:schemeClr val="tx1"/>
                </a:solidFill>
              </a:rPr>
              <a:t>МКОУ </a:t>
            </a:r>
            <a:r>
              <a:rPr lang="ru-RU" sz="1900" b="1" dirty="0">
                <a:solidFill>
                  <a:schemeClr val="tx1"/>
                </a:solidFill>
              </a:rPr>
              <a:t>«</a:t>
            </a:r>
            <a:r>
              <a:rPr lang="ru-RU" sz="1900" b="1" dirty="0" err="1">
                <a:solidFill>
                  <a:schemeClr val="tx1"/>
                </a:solidFill>
              </a:rPr>
              <a:t>Касумкентская</a:t>
            </a:r>
            <a:r>
              <a:rPr lang="ru-RU" sz="1900" b="1" dirty="0">
                <a:solidFill>
                  <a:schemeClr val="tx1"/>
                </a:solidFill>
              </a:rPr>
              <a:t> СОШ №2», </a:t>
            </a:r>
            <a:endParaRPr lang="ru-RU" sz="1900" b="1" dirty="0" smtClean="0">
              <a:solidFill>
                <a:schemeClr val="tx1"/>
              </a:solidFill>
            </a:endParaRPr>
          </a:p>
          <a:p>
            <a:r>
              <a:rPr lang="ru-RU" sz="1900" b="1" dirty="0" smtClean="0">
                <a:solidFill>
                  <a:schemeClr val="tx1"/>
                </a:solidFill>
              </a:rPr>
              <a:t>МКОУ </a:t>
            </a:r>
            <a:r>
              <a:rPr lang="ru-RU" sz="1900" b="1" dirty="0">
                <a:solidFill>
                  <a:schemeClr val="tx1"/>
                </a:solidFill>
              </a:rPr>
              <a:t>«</a:t>
            </a:r>
            <a:r>
              <a:rPr lang="ru-RU" sz="1900" b="1" dirty="0" err="1">
                <a:solidFill>
                  <a:schemeClr val="tx1"/>
                </a:solidFill>
              </a:rPr>
              <a:t>Куркентская</a:t>
            </a:r>
            <a:r>
              <a:rPr lang="ru-RU" sz="1900" b="1" dirty="0">
                <a:solidFill>
                  <a:schemeClr val="tx1"/>
                </a:solidFill>
              </a:rPr>
              <a:t> СОШ №2</a:t>
            </a:r>
            <a:r>
              <a:rPr lang="ru-RU" sz="1900" b="1" dirty="0" smtClean="0">
                <a:solidFill>
                  <a:schemeClr val="tx1"/>
                </a:solidFill>
              </a:rPr>
              <a:t>»,</a:t>
            </a:r>
          </a:p>
          <a:p>
            <a:r>
              <a:rPr lang="ru-RU" sz="1900" b="1" dirty="0" smtClean="0">
                <a:solidFill>
                  <a:schemeClr val="tx1"/>
                </a:solidFill>
              </a:rPr>
              <a:t>МКОУ «</a:t>
            </a:r>
            <a:r>
              <a:rPr lang="ru-RU" sz="1900" b="1" dirty="0" err="1" smtClean="0">
                <a:solidFill>
                  <a:schemeClr val="tx1"/>
                </a:solidFill>
              </a:rPr>
              <a:t>Новомакинская</a:t>
            </a:r>
            <a:r>
              <a:rPr lang="ru-RU" sz="1900" b="1" dirty="0" smtClean="0">
                <a:solidFill>
                  <a:schemeClr val="tx1"/>
                </a:solidFill>
              </a:rPr>
              <a:t> СОШ», </a:t>
            </a:r>
          </a:p>
          <a:p>
            <a:r>
              <a:rPr lang="ru-RU" sz="1900" b="1" dirty="0" smtClean="0">
                <a:solidFill>
                  <a:schemeClr val="tx1"/>
                </a:solidFill>
              </a:rPr>
              <a:t>МКОУ </a:t>
            </a:r>
            <a:r>
              <a:rPr lang="ru-RU" sz="1900" b="1" dirty="0">
                <a:solidFill>
                  <a:schemeClr val="tx1"/>
                </a:solidFill>
              </a:rPr>
              <a:t>«</a:t>
            </a:r>
            <a:r>
              <a:rPr lang="ru-RU" sz="1900" b="1" dirty="0" err="1">
                <a:solidFill>
                  <a:schemeClr val="tx1"/>
                </a:solidFill>
              </a:rPr>
              <a:t>Сардаркентская</a:t>
            </a:r>
            <a:r>
              <a:rPr lang="ru-RU" sz="1900" b="1" dirty="0">
                <a:solidFill>
                  <a:schemeClr val="tx1"/>
                </a:solidFill>
              </a:rPr>
              <a:t> СОШ», </a:t>
            </a:r>
            <a:endParaRPr lang="ru-RU" sz="1900" b="1" dirty="0" smtClean="0">
              <a:solidFill>
                <a:schemeClr val="tx1"/>
              </a:solidFill>
            </a:endParaRPr>
          </a:p>
          <a:p>
            <a:r>
              <a:rPr lang="ru-RU" sz="1900" b="1" dirty="0" smtClean="0">
                <a:solidFill>
                  <a:schemeClr val="tx1"/>
                </a:solidFill>
              </a:rPr>
              <a:t>МКОУ </a:t>
            </a:r>
            <a:r>
              <a:rPr lang="ru-RU" sz="1900" b="1" dirty="0">
                <a:solidFill>
                  <a:schemeClr val="tx1"/>
                </a:solidFill>
              </a:rPr>
              <a:t>«</a:t>
            </a:r>
            <a:r>
              <a:rPr lang="ru-RU" sz="1900" b="1" dirty="0" err="1">
                <a:solidFill>
                  <a:schemeClr val="tx1"/>
                </a:solidFill>
              </a:rPr>
              <a:t>Уллугатагская</a:t>
            </a:r>
            <a:r>
              <a:rPr lang="ru-RU" sz="1900" b="1" dirty="0">
                <a:solidFill>
                  <a:schemeClr val="tx1"/>
                </a:solidFill>
              </a:rPr>
              <a:t> СОШ», </a:t>
            </a:r>
            <a:endParaRPr lang="ru-RU" sz="1900" b="1" dirty="0" smtClean="0">
              <a:solidFill>
                <a:schemeClr val="tx1"/>
              </a:solidFill>
            </a:endParaRPr>
          </a:p>
          <a:p>
            <a:r>
              <a:rPr lang="ru-RU" sz="1900" b="1" dirty="0" smtClean="0">
                <a:solidFill>
                  <a:schemeClr val="tx1"/>
                </a:solidFill>
              </a:rPr>
              <a:t>МБОУ </a:t>
            </a:r>
            <a:r>
              <a:rPr lang="ru-RU" sz="1900" b="1" dirty="0">
                <a:solidFill>
                  <a:schemeClr val="tx1"/>
                </a:solidFill>
              </a:rPr>
              <a:t>«</a:t>
            </a:r>
            <a:r>
              <a:rPr lang="ru-RU" sz="1900" b="1" dirty="0" err="1">
                <a:solidFill>
                  <a:schemeClr val="tx1"/>
                </a:solidFill>
              </a:rPr>
              <a:t>Цмурская</a:t>
            </a:r>
            <a:r>
              <a:rPr lang="ru-RU" sz="1900" b="1" dirty="0">
                <a:solidFill>
                  <a:schemeClr val="tx1"/>
                </a:solidFill>
              </a:rPr>
              <a:t> СОШ», </a:t>
            </a:r>
            <a:endParaRPr lang="ru-RU" sz="1900" b="1" dirty="0" smtClean="0">
              <a:solidFill>
                <a:schemeClr val="tx1"/>
              </a:solidFill>
            </a:endParaRPr>
          </a:p>
          <a:p>
            <a:r>
              <a:rPr lang="ru-RU" sz="1900" b="1" dirty="0" smtClean="0">
                <a:solidFill>
                  <a:schemeClr val="tx1"/>
                </a:solidFill>
              </a:rPr>
              <a:t>МКОУ </a:t>
            </a:r>
            <a:r>
              <a:rPr lang="ru-RU" sz="1900" b="1" dirty="0">
                <a:solidFill>
                  <a:schemeClr val="tx1"/>
                </a:solidFill>
              </a:rPr>
              <a:t>«</a:t>
            </a:r>
            <a:r>
              <a:rPr lang="ru-RU" sz="1900" b="1" dirty="0" err="1">
                <a:solidFill>
                  <a:schemeClr val="tx1"/>
                </a:solidFill>
              </a:rPr>
              <a:t>Чухверкентская</a:t>
            </a:r>
            <a:r>
              <a:rPr lang="ru-RU" sz="1900" b="1" dirty="0">
                <a:solidFill>
                  <a:schemeClr val="tx1"/>
                </a:solidFill>
              </a:rPr>
              <a:t> СОШ», </a:t>
            </a:r>
            <a:endParaRPr lang="ru-RU" sz="1900" b="1" dirty="0" smtClean="0">
              <a:solidFill>
                <a:schemeClr val="tx1"/>
              </a:solidFill>
            </a:endParaRPr>
          </a:p>
          <a:p>
            <a:r>
              <a:rPr lang="ru-RU" sz="1900" b="1" dirty="0" smtClean="0">
                <a:solidFill>
                  <a:schemeClr val="tx1"/>
                </a:solidFill>
              </a:rPr>
              <a:t>МКОУ </a:t>
            </a:r>
            <a:r>
              <a:rPr lang="ru-RU" sz="1900" b="1" dirty="0">
                <a:solidFill>
                  <a:schemeClr val="tx1"/>
                </a:solidFill>
              </a:rPr>
              <a:t>«</a:t>
            </a:r>
            <a:r>
              <a:rPr lang="ru-RU" sz="1900" b="1" dirty="0" err="1">
                <a:solidFill>
                  <a:schemeClr val="tx1"/>
                </a:solidFill>
              </a:rPr>
              <a:t>Шихикентская</a:t>
            </a:r>
            <a:r>
              <a:rPr lang="ru-RU" sz="1900" b="1" dirty="0">
                <a:solidFill>
                  <a:schemeClr val="tx1"/>
                </a:solidFill>
              </a:rPr>
              <a:t> </a:t>
            </a:r>
            <a:r>
              <a:rPr lang="ru-RU" sz="1900" b="1" dirty="0" smtClean="0">
                <a:solidFill>
                  <a:schemeClr val="tx1"/>
                </a:solidFill>
              </a:rPr>
              <a:t>СОШ»,</a:t>
            </a:r>
          </a:p>
          <a:p>
            <a:r>
              <a:rPr lang="ru-RU" sz="1900" b="1" dirty="0" smtClean="0">
                <a:solidFill>
                  <a:schemeClr val="tx1"/>
                </a:solidFill>
              </a:rPr>
              <a:t>МКОУ </a:t>
            </a:r>
            <a:r>
              <a:rPr lang="ru-RU" sz="1900" b="1" dirty="0">
                <a:solidFill>
                  <a:schemeClr val="tx1"/>
                </a:solidFill>
              </a:rPr>
              <a:t>«</a:t>
            </a:r>
            <a:r>
              <a:rPr lang="ru-RU" sz="1900" b="1" dirty="0" err="1">
                <a:solidFill>
                  <a:schemeClr val="tx1"/>
                </a:solidFill>
              </a:rPr>
              <a:t>Юхаристальская</a:t>
            </a:r>
            <a:r>
              <a:rPr lang="ru-RU" sz="1900" b="1" dirty="0">
                <a:solidFill>
                  <a:schemeClr val="tx1"/>
                </a:solidFill>
              </a:rPr>
              <a:t> СОШ».</a:t>
            </a:r>
            <a:endParaRPr lang="ru-RU" sz="1900" dirty="0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7200" dirty="0" smtClean="0"/>
              <a:t>ИТОГИ ЕГЭ - 2018</a:t>
            </a:r>
            <a:endParaRPr lang="ru-RU" sz="7200" dirty="0"/>
          </a:p>
        </p:txBody>
      </p:sp>
    </p:spTree>
    <p:extLst>
      <p:ext uri="{BB962C8B-B14F-4D97-AF65-F5344CB8AC3E}">
        <p14:creationId xmlns:p14="http://schemas.microsoft.com/office/powerpoint/2010/main" val="32256163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484784"/>
            <a:ext cx="8964487" cy="5373215"/>
          </a:xfrm>
        </p:spPr>
        <p:txBody>
          <a:bodyPr>
            <a:noAutofit/>
          </a:bodyPr>
          <a:lstStyle/>
          <a:p>
            <a:r>
              <a:rPr lang="ru-RU" sz="2800" b="1" dirty="0">
                <a:solidFill>
                  <a:schemeClr val="tx1"/>
                </a:solidFill>
              </a:rPr>
              <a:t>По качеству подготовки выпускников по предметам следует обратит внимание следующих образовательных организаций:</a:t>
            </a:r>
          </a:p>
          <a:p>
            <a:r>
              <a:rPr lang="ru-RU" sz="2800" b="1" dirty="0">
                <a:solidFill>
                  <a:schemeClr val="tx1"/>
                </a:solidFill>
              </a:rPr>
              <a:t>по русскому языку: </a:t>
            </a:r>
            <a:r>
              <a:rPr lang="ru-RU" b="1" dirty="0">
                <a:solidFill>
                  <a:schemeClr val="tx1"/>
                </a:solidFill>
              </a:rPr>
              <a:t>МКОУ «</a:t>
            </a:r>
            <a:r>
              <a:rPr lang="ru-RU" b="1" dirty="0" err="1">
                <a:solidFill>
                  <a:schemeClr val="tx1"/>
                </a:solidFill>
              </a:rPr>
              <a:t>Алкадарская</a:t>
            </a:r>
            <a:r>
              <a:rPr lang="ru-RU" b="1" dirty="0">
                <a:solidFill>
                  <a:schemeClr val="tx1"/>
                </a:solidFill>
              </a:rPr>
              <a:t> СОШ», МКОУ «Ашагасталказмалярская СОШ», МКОУ «</a:t>
            </a:r>
            <a:r>
              <a:rPr lang="ru-RU" b="1" dirty="0" err="1">
                <a:solidFill>
                  <a:schemeClr val="tx1"/>
                </a:solidFill>
              </a:rPr>
              <a:t>Даркушказмалярская</a:t>
            </a:r>
            <a:r>
              <a:rPr lang="ru-RU" b="1" dirty="0">
                <a:solidFill>
                  <a:schemeClr val="tx1"/>
                </a:solidFill>
              </a:rPr>
              <a:t> СОШ», МКОУ «</a:t>
            </a:r>
            <a:r>
              <a:rPr lang="ru-RU" b="1" dirty="0" err="1">
                <a:solidFill>
                  <a:schemeClr val="tx1"/>
                </a:solidFill>
              </a:rPr>
              <a:t>Зизикская</a:t>
            </a:r>
            <a:r>
              <a:rPr lang="ru-RU" b="1" dirty="0">
                <a:solidFill>
                  <a:schemeClr val="tx1"/>
                </a:solidFill>
              </a:rPr>
              <a:t> СОШ».</a:t>
            </a:r>
          </a:p>
          <a:p>
            <a:r>
              <a:rPr lang="ru-RU" sz="2800" b="1" dirty="0">
                <a:solidFill>
                  <a:schemeClr val="tx1"/>
                </a:solidFill>
              </a:rPr>
              <a:t>по математике профильному:</a:t>
            </a:r>
            <a:r>
              <a:rPr lang="ru-RU" b="1" dirty="0">
                <a:solidFill>
                  <a:schemeClr val="tx1"/>
                </a:solidFill>
              </a:rPr>
              <a:t> МКОУ "</a:t>
            </a:r>
            <a:r>
              <a:rPr lang="ru-RU" b="1" dirty="0" err="1">
                <a:solidFill>
                  <a:schemeClr val="tx1"/>
                </a:solidFill>
              </a:rPr>
              <a:t>Зизикская</a:t>
            </a:r>
            <a:r>
              <a:rPr lang="ru-RU" b="1" dirty="0">
                <a:solidFill>
                  <a:schemeClr val="tx1"/>
                </a:solidFill>
              </a:rPr>
              <a:t> СОШ",</a:t>
            </a:r>
          </a:p>
          <a:p>
            <a:r>
              <a:rPr lang="ru-RU" b="1" dirty="0">
                <a:solidFill>
                  <a:schemeClr val="tx1"/>
                </a:solidFill>
              </a:rPr>
              <a:t>МКОУ "Испикская СОШ", МКОУ "</a:t>
            </a:r>
            <a:r>
              <a:rPr lang="ru-RU" b="1" dirty="0" err="1">
                <a:solidFill>
                  <a:schemeClr val="tx1"/>
                </a:solidFill>
              </a:rPr>
              <a:t>Касумкентская</a:t>
            </a:r>
            <a:r>
              <a:rPr lang="ru-RU" b="1" dirty="0">
                <a:solidFill>
                  <a:schemeClr val="tx1"/>
                </a:solidFill>
              </a:rPr>
              <a:t> СОШ №1";</a:t>
            </a:r>
          </a:p>
          <a:p>
            <a:r>
              <a:rPr lang="ru-RU" sz="2800" b="1" dirty="0">
                <a:solidFill>
                  <a:schemeClr val="tx1"/>
                </a:solidFill>
              </a:rPr>
              <a:t>По математике базовому: </a:t>
            </a:r>
            <a:r>
              <a:rPr lang="ru-RU" b="1" dirty="0">
                <a:solidFill>
                  <a:schemeClr val="tx1"/>
                </a:solidFill>
              </a:rPr>
              <a:t>МКОУ "</a:t>
            </a:r>
            <a:r>
              <a:rPr lang="ru-RU" b="1" dirty="0" err="1">
                <a:solidFill>
                  <a:schemeClr val="tx1"/>
                </a:solidFill>
              </a:rPr>
              <a:t>Алкадарская</a:t>
            </a:r>
            <a:r>
              <a:rPr lang="ru-RU" b="1" dirty="0">
                <a:solidFill>
                  <a:schemeClr val="tx1"/>
                </a:solidFill>
              </a:rPr>
              <a:t> СОШ", МКОУ "</a:t>
            </a:r>
            <a:r>
              <a:rPr lang="ru-RU" b="1" dirty="0" err="1">
                <a:solidFill>
                  <a:schemeClr val="tx1"/>
                </a:solidFill>
              </a:rPr>
              <a:t>Герейхановская</a:t>
            </a:r>
            <a:r>
              <a:rPr lang="ru-RU" b="1" dirty="0">
                <a:solidFill>
                  <a:schemeClr val="tx1"/>
                </a:solidFill>
              </a:rPr>
              <a:t> СОШ №2", МКОУ "</a:t>
            </a:r>
            <a:r>
              <a:rPr lang="ru-RU" b="1" dirty="0" err="1">
                <a:solidFill>
                  <a:schemeClr val="tx1"/>
                </a:solidFill>
              </a:rPr>
              <a:t>Зизикская</a:t>
            </a:r>
            <a:r>
              <a:rPr lang="ru-RU" b="1" dirty="0">
                <a:solidFill>
                  <a:schemeClr val="tx1"/>
                </a:solidFill>
              </a:rPr>
              <a:t> СОШ", МКОУ "</a:t>
            </a:r>
            <a:r>
              <a:rPr lang="ru-RU" b="1" dirty="0" err="1">
                <a:solidFill>
                  <a:schemeClr val="tx1"/>
                </a:solidFill>
              </a:rPr>
              <a:t>Куркентская</a:t>
            </a:r>
            <a:r>
              <a:rPr lang="ru-RU" b="1" dirty="0">
                <a:solidFill>
                  <a:schemeClr val="tx1"/>
                </a:solidFill>
              </a:rPr>
              <a:t> СОШ №1", МКОУ "</a:t>
            </a:r>
            <a:r>
              <a:rPr lang="ru-RU" b="1" dirty="0" err="1">
                <a:solidFill>
                  <a:schemeClr val="tx1"/>
                </a:solidFill>
              </a:rPr>
              <a:t>Куркентская</a:t>
            </a:r>
            <a:r>
              <a:rPr lang="ru-RU" b="1" dirty="0">
                <a:solidFill>
                  <a:schemeClr val="tx1"/>
                </a:solidFill>
              </a:rPr>
              <a:t> СОШ №2", МКОУ "</a:t>
            </a:r>
            <a:r>
              <a:rPr lang="ru-RU" b="1" dirty="0" err="1">
                <a:solidFill>
                  <a:schemeClr val="tx1"/>
                </a:solidFill>
              </a:rPr>
              <a:t>Цмурская</a:t>
            </a:r>
            <a:r>
              <a:rPr lang="ru-RU" b="1" dirty="0">
                <a:solidFill>
                  <a:schemeClr val="tx1"/>
                </a:solidFill>
              </a:rPr>
              <a:t> СОШ", МКОУ "</a:t>
            </a:r>
            <a:r>
              <a:rPr lang="ru-RU" b="1" dirty="0" err="1">
                <a:solidFill>
                  <a:schemeClr val="tx1"/>
                </a:solidFill>
              </a:rPr>
              <a:t>Шихикентская</a:t>
            </a:r>
            <a:r>
              <a:rPr lang="ru-RU" b="1" dirty="0">
                <a:solidFill>
                  <a:schemeClr val="tx1"/>
                </a:solidFill>
              </a:rPr>
              <a:t> СОШ", </a:t>
            </a:r>
          </a:p>
          <a:p>
            <a:r>
              <a:rPr lang="ru-RU" b="1" dirty="0">
                <a:solidFill>
                  <a:schemeClr val="tx1"/>
                </a:solidFill>
              </a:rPr>
              <a:t>МКОУ "</a:t>
            </a:r>
            <a:r>
              <a:rPr lang="ru-RU" b="1" dirty="0" err="1">
                <a:solidFill>
                  <a:schemeClr val="tx1"/>
                </a:solidFill>
              </a:rPr>
              <a:t>Эминхюрская</a:t>
            </a:r>
            <a:r>
              <a:rPr lang="ru-RU" b="1" dirty="0">
                <a:solidFill>
                  <a:schemeClr val="tx1"/>
                </a:solidFill>
              </a:rPr>
              <a:t> СОШ".</a:t>
            </a: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7200" dirty="0" smtClean="0"/>
              <a:t>ИТОГИ ЕГЭ - 2018</a:t>
            </a:r>
            <a:endParaRPr lang="ru-RU" sz="7200" dirty="0"/>
          </a:p>
        </p:txBody>
      </p:sp>
    </p:spTree>
    <p:extLst>
      <p:ext uri="{BB962C8B-B14F-4D97-AF65-F5344CB8AC3E}">
        <p14:creationId xmlns:p14="http://schemas.microsoft.com/office/powerpoint/2010/main" val="30127866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2500" b="1" dirty="0">
                <a:solidFill>
                  <a:schemeClr val="tx1"/>
                </a:solidFill>
              </a:rPr>
              <a:t>по 12 </a:t>
            </a:r>
            <a:r>
              <a:rPr lang="ru-RU" sz="2500" b="1" dirty="0" smtClean="0">
                <a:solidFill>
                  <a:schemeClr val="tx1"/>
                </a:solidFill>
              </a:rPr>
              <a:t>нарушениям Порядка </a:t>
            </a:r>
            <a:r>
              <a:rPr lang="ru-RU" sz="2500" b="1" dirty="0">
                <a:solidFill>
                  <a:schemeClr val="tx1"/>
                </a:solidFill>
              </a:rPr>
              <a:t>проведения экзаменов привлечены к административной </a:t>
            </a:r>
            <a:r>
              <a:rPr lang="ru-RU" sz="2500" b="1" dirty="0" smtClean="0">
                <a:solidFill>
                  <a:schemeClr val="tx1"/>
                </a:solidFill>
              </a:rPr>
              <a:t>ответственности 11 </a:t>
            </a:r>
            <a:r>
              <a:rPr lang="ru-RU" sz="2500" b="1" dirty="0">
                <a:solidFill>
                  <a:schemeClr val="tx1"/>
                </a:solidFill>
              </a:rPr>
              <a:t>работников ППЭ </a:t>
            </a:r>
            <a:endParaRPr lang="ru-RU" sz="2500" b="1" dirty="0" smtClean="0">
              <a:solidFill>
                <a:schemeClr val="tx1"/>
              </a:solidFill>
            </a:endParaRPr>
          </a:p>
          <a:p>
            <a:r>
              <a:rPr lang="ru-RU" sz="2500" b="1" dirty="0" smtClean="0">
                <a:solidFill>
                  <a:schemeClr val="tx1"/>
                </a:solidFill>
              </a:rPr>
              <a:t>По </a:t>
            </a:r>
            <a:r>
              <a:rPr lang="ru-RU" sz="2500" b="1" dirty="0" err="1">
                <a:solidFill>
                  <a:schemeClr val="tx1"/>
                </a:solidFill>
              </a:rPr>
              <a:t>видеометкам</a:t>
            </a:r>
            <a:r>
              <a:rPr lang="ru-RU" sz="2500" b="1" dirty="0">
                <a:solidFill>
                  <a:schemeClr val="tx1"/>
                </a:solidFill>
              </a:rPr>
              <a:t> сайта наблюдателей «Смотри </a:t>
            </a:r>
            <a:r>
              <a:rPr lang="ru-RU" sz="2500" b="1" dirty="0" err="1">
                <a:solidFill>
                  <a:schemeClr val="tx1"/>
                </a:solidFill>
              </a:rPr>
              <a:t>ЕГЭ.ру</a:t>
            </a:r>
            <a:r>
              <a:rPr lang="ru-RU" sz="2500" b="1" dirty="0">
                <a:solidFill>
                  <a:schemeClr val="tx1"/>
                </a:solidFill>
              </a:rPr>
              <a:t>» аннулированы работы 35 участников по математике базовому. </a:t>
            </a:r>
            <a:endParaRPr lang="ru-RU" sz="2500" b="1" dirty="0" smtClean="0">
              <a:solidFill>
                <a:schemeClr val="tx1"/>
              </a:solidFill>
            </a:endParaRPr>
          </a:p>
          <a:p>
            <a:r>
              <a:rPr lang="ru-RU" sz="2500" b="1" dirty="0" smtClean="0">
                <a:solidFill>
                  <a:schemeClr val="tx1"/>
                </a:solidFill>
              </a:rPr>
              <a:t>5 </a:t>
            </a:r>
            <a:r>
              <a:rPr lang="ru-RU" sz="2500" b="1" dirty="0">
                <a:solidFill>
                  <a:schemeClr val="tx1"/>
                </a:solidFill>
              </a:rPr>
              <a:t>участников удалены с экзамена. </a:t>
            </a:r>
            <a:endParaRPr lang="ru-RU" sz="2500" b="1" dirty="0" smtClean="0">
              <a:solidFill>
                <a:schemeClr val="tx1"/>
              </a:solidFill>
            </a:endParaRPr>
          </a:p>
          <a:p>
            <a:r>
              <a:rPr lang="ru-RU" sz="2500" b="1" dirty="0" smtClean="0">
                <a:solidFill>
                  <a:schemeClr val="tx1"/>
                </a:solidFill>
              </a:rPr>
              <a:t>За </a:t>
            </a:r>
            <a:r>
              <a:rPr lang="ru-RU" sz="2500" b="1" dirty="0">
                <a:solidFill>
                  <a:schemeClr val="tx1"/>
                </a:solidFill>
              </a:rPr>
              <a:t>все нарушения при проведении экзаменов привлечен к административной ответственности руководитель ППЭ №181 </a:t>
            </a:r>
            <a:r>
              <a:rPr lang="ru-RU" sz="2500" b="1" dirty="0" err="1">
                <a:solidFill>
                  <a:schemeClr val="tx1"/>
                </a:solidFill>
              </a:rPr>
              <a:t>Яралиев</a:t>
            </a:r>
            <a:r>
              <a:rPr lang="ru-RU" sz="2500" b="1" dirty="0">
                <a:solidFill>
                  <a:schemeClr val="tx1"/>
                </a:solidFill>
              </a:rPr>
              <a:t> Д.Х.. Таких нарушений в 2017 году было 5.</a:t>
            </a:r>
            <a:endParaRPr lang="ru-RU" sz="2500" dirty="0">
              <a:solidFill>
                <a:schemeClr val="tx1"/>
              </a:solidFill>
            </a:endParaRPr>
          </a:p>
          <a:p>
            <a:endParaRPr lang="ru-RU" sz="2500" dirty="0">
              <a:solidFill>
                <a:schemeClr val="tx1"/>
              </a:solidFill>
            </a:endParaRP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5400" dirty="0" smtClean="0"/>
              <a:t>Нарушения ЕГЭ - 2018</a:t>
            </a:r>
            <a:endParaRPr lang="ru-RU" sz="5400" dirty="0"/>
          </a:p>
        </p:txBody>
      </p:sp>
    </p:spTree>
    <p:extLst>
      <p:ext uri="{BB962C8B-B14F-4D97-AF65-F5344CB8AC3E}">
        <p14:creationId xmlns:p14="http://schemas.microsoft.com/office/powerpoint/2010/main" val="11091861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200" b="1" dirty="0">
                <a:solidFill>
                  <a:schemeClr val="tx1"/>
                </a:solidFill>
              </a:rPr>
              <a:t>Впервые 2018 году во всех пунктах проведения экзаменов  применена  технология печати экзаменационных материалов в аудиториях. Это значит, задания ЕГЭ будут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b="1" dirty="0">
                <a:solidFill>
                  <a:schemeClr val="tx1"/>
                </a:solidFill>
              </a:rPr>
              <a:t>печатать в аудиториях в присутствии выпускников непосредственно перед началом самого экзамена.</a:t>
            </a:r>
            <a:endParaRPr lang="ru-RU" sz="3200" dirty="0">
              <a:solidFill>
                <a:schemeClr val="tx1"/>
              </a:solidFill>
            </a:endParaRPr>
          </a:p>
          <a:p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6600" dirty="0" smtClean="0"/>
              <a:t>ЕГЭ - 2018</a:t>
            </a:r>
            <a:endParaRPr lang="ru-RU" sz="6600" dirty="0"/>
          </a:p>
        </p:txBody>
      </p:sp>
    </p:spTree>
    <p:extLst>
      <p:ext uri="{BB962C8B-B14F-4D97-AF65-F5344CB8AC3E}">
        <p14:creationId xmlns:p14="http://schemas.microsoft.com/office/powerpoint/2010/main" val="13746545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sz="4000" b="1" dirty="0">
                <a:solidFill>
                  <a:schemeClr val="tx1"/>
                </a:solidFill>
              </a:rPr>
              <a:t>Министерством образования и науки Республики Дагестан обеспечил всем необходимым оборудованием, в частности, пункт проведения экзамена </a:t>
            </a:r>
            <a:r>
              <a:rPr lang="ru-RU" sz="4000" b="1" dirty="0" smtClean="0">
                <a:solidFill>
                  <a:schemeClr val="tx1"/>
                </a:solidFill>
              </a:rPr>
              <a:t>получил: </a:t>
            </a:r>
          </a:p>
          <a:p>
            <a:r>
              <a:rPr lang="ru-RU" sz="4000" b="1" dirty="0" smtClean="0">
                <a:solidFill>
                  <a:schemeClr val="tx1"/>
                </a:solidFill>
              </a:rPr>
              <a:t>23 </a:t>
            </a:r>
            <a:r>
              <a:rPr lang="ru-RU" sz="4000" b="1" dirty="0">
                <a:solidFill>
                  <a:schemeClr val="tx1"/>
                </a:solidFill>
              </a:rPr>
              <a:t>ноутбука, </a:t>
            </a:r>
            <a:endParaRPr lang="ru-RU" sz="4000" b="1" dirty="0" smtClean="0">
              <a:solidFill>
                <a:schemeClr val="tx1"/>
              </a:solidFill>
            </a:endParaRPr>
          </a:p>
          <a:p>
            <a:r>
              <a:rPr lang="ru-RU" sz="4000" b="1" dirty="0" smtClean="0">
                <a:solidFill>
                  <a:schemeClr val="tx1"/>
                </a:solidFill>
              </a:rPr>
              <a:t>21 принтер,</a:t>
            </a:r>
          </a:p>
          <a:p>
            <a:r>
              <a:rPr lang="ru-RU" sz="4000" b="1" dirty="0" smtClean="0">
                <a:solidFill>
                  <a:schemeClr val="tx1"/>
                </a:solidFill>
              </a:rPr>
              <a:t>1 </a:t>
            </a:r>
            <a:r>
              <a:rPr lang="ru-RU" sz="4000" b="1" dirty="0">
                <a:solidFill>
                  <a:schemeClr val="tx1"/>
                </a:solidFill>
              </a:rPr>
              <a:t>сканер.</a:t>
            </a:r>
            <a:endParaRPr lang="ru-RU" sz="4000" dirty="0">
              <a:solidFill>
                <a:schemeClr val="tx1"/>
              </a:solidFill>
            </a:endParaRPr>
          </a:p>
          <a:p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6600" dirty="0" smtClean="0"/>
              <a:t>ЕГЭ - 2018</a:t>
            </a:r>
            <a:endParaRPr lang="ru-RU" sz="6600" dirty="0"/>
          </a:p>
        </p:txBody>
      </p:sp>
    </p:spTree>
    <p:extLst>
      <p:ext uri="{BB962C8B-B14F-4D97-AF65-F5344CB8AC3E}">
        <p14:creationId xmlns:p14="http://schemas.microsoft.com/office/powerpoint/2010/main" val="16136146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sz="4000" b="1" dirty="0">
                <a:solidFill>
                  <a:schemeClr val="tx1"/>
                </a:solidFill>
              </a:rPr>
              <a:t>Для проведения честного ЕГЭ (чтобы не было утечки заданий) и снижения издержек по доставке </a:t>
            </a:r>
            <a:r>
              <a:rPr lang="ru-RU" sz="4000" b="1" dirty="0" err="1">
                <a:solidFill>
                  <a:schemeClr val="tx1"/>
                </a:solidFill>
              </a:rPr>
              <a:t>КИМов</a:t>
            </a:r>
            <a:r>
              <a:rPr lang="ru-RU" sz="4000" b="1" dirty="0">
                <a:solidFill>
                  <a:schemeClr val="tx1"/>
                </a:solidFill>
              </a:rPr>
              <a:t> в регионы и позволяют нам повысить объективность экзамена, исключить человеческий фактор. Все материалы приходят в электронном виде на дисках.</a:t>
            </a:r>
          </a:p>
          <a:p>
            <a:r>
              <a:rPr lang="ru-RU" sz="4000" b="1" dirty="0">
                <a:solidFill>
                  <a:schemeClr val="tx1"/>
                </a:solidFill>
              </a:rPr>
              <a:t>Без ключа и пароля, которые есть только у члена государственной экзаменационной комиссии, эти диски не открыть. Следовательно, повышается ещё и информационная безопасность экзамена</a:t>
            </a:r>
          </a:p>
          <a:p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400" dirty="0"/>
              <a:t>Для чего эти новшества?</a:t>
            </a:r>
          </a:p>
        </p:txBody>
      </p:sp>
    </p:spTree>
    <p:extLst>
      <p:ext uri="{BB962C8B-B14F-4D97-AF65-F5344CB8AC3E}">
        <p14:creationId xmlns:p14="http://schemas.microsoft.com/office/powerpoint/2010/main" val="9991265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sz="4000" b="1" dirty="0">
                <a:solidFill>
                  <a:schemeClr val="tx1"/>
                </a:solidFill>
              </a:rPr>
              <a:t>Печать будет чёрно-белой, причём только с одной стороны. Для ответов школьники могут использовать только лицевую сторону бланков. Записи, сделанные на обратной стороне, проверять не будут. Конфликтная комиссия не примет апелляцию на неправильно оформленную работу</a:t>
            </a:r>
            <a:r>
              <a:rPr lang="ru-RU" sz="4000" b="1" dirty="0" smtClean="0">
                <a:solidFill>
                  <a:schemeClr val="tx1"/>
                </a:solidFill>
              </a:rPr>
              <a:t>.</a:t>
            </a:r>
          </a:p>
          <a:p>
            <a:pPr marL="45720" indent="0">
              <a:buNone/>
            </a:pPr>
            <a:endParaRPr lang="ru-RU" sz="4000" b="1" dirty="0">
              <a:solidFill>
                <a:schemeClr val="tx1"/>
              </a:solidFill>
            </a:endParaRPr>
          </a:p>
          <a:p>
            <a:r>
              <a:rPr lang="ru-RU" sz="4000" b="1" dirty="0">
                <a:solidFill>
                  <a:schemeClr val="tx1"/>
                </a:solidFill>
              </a:rPr>
              <a:t>После того как выпускники сдадут заполненные экзаменационные бланки, их отсканируют прямо в штабе и отправят в пункты проверки.</a:t>
            </a:r>
          </a:p>
          <a:p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400" dirty="0"/>
              <a:t>Для чего эти новшества?</a:t>
            </a:r>
          </a:p>
        </p:txBody>
      </p:sp>
    </p:spTree>
    <p:extLst>
      <p:ext uri="{BB962C8B-B14F-4D97-AF65-F5344CB8AC3E}">
        <p14:creationId xmlns:p14="http://schemas.microsoft.com/office/powerpoint/2010/main" val="25772554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4000" b="1" dirty="0">
                <a:solidFill>
                  <a:schemeClr val="tx1"/>
                </a:solidFill>
              </a:rPr>
              <a:t>Результаты сданных экзаменов </a:t>
            </a:r>
            <a:r>
              <a:rPr lang="ru-RU" sz="4000" b="1" dirty="0" smtClean="0">
                <a:solidFill>
                  <a:schemeClr val="tx1"/>
                </a:solidFill>
              </a:rPr>
              <a:t>будут известны  </a:t>
            </a:r>
            <a:r>
              <a:rPr lang="ru-RU" sz="4000" b="1" dirty="0">
                <a:solidFill>
                  <a:schemeClr val="tx1"/>
                </a:solidFill>
              </a:rPr>
              <a:t>через 10 дней согласно графику. </a:t>
            </a:r>
            <a:endParaRPr lang="ru-RU" sz="4000" b="1" dirty="0" smtClean="0">
              <a:solidFill>
                <a:schemeClr val="tx1"/>
              </a:solidFill>
            </a:endParaRPr>
          </a:p>
          <a:p>
            <a:r>
              <a:rPr lang="ru-RU" sz="4000" b="1" dirty="0" smtClean="0">
                <a:solidFill>
                  <a:schemeClr val="tx1"/>
                </a:solidFill>
              </a:rPr>
              <a:t>Они </a:t>
            </a:r>
            <a:r>
              <a:rPr lang="ru-RU" sz="4000" b="1" dirty="0">
                <a:solidFill>
                  <a:schemeClr val="tx1"/>
                </a:solidFill>
              </a:rPr>
              <a:t>доступны на </a:t>
            </a:r>
            <a:r>
              <a:rPr lang="ru-RU" sz="4000" b="1" dirty="0" smtClean="0">
                <a:solidFill>
                  <a:schemeClr val="tx1"/>
                </a:solidFill>
              </a:rPr>
              <a:t>сайте  </a:t>
            </a:r>
            <a:r>
              <a:rPr lang="en-US" sz="5400" b="1" spc="0" dirty="0">
                <a:ln w="1905">
                  <a:solidFill>
                    <a:sysClr val="windowText" lastClr="000000"/>
                  </a:solidFill>
                </a:ln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2"/>
              </a:rPr>
              <a:t>http://</a:t>
            </a:r>
            <a:r>
              <a:rPr lang="en-US" sz="5400" b="1" spc="0" dirty="0" smtClean="0">
                <a:ln w="1905">
                  <a:solidFill>
                    <a:sysClr val="windowText" lastClr="000000"/>
                  </a:solidFill>
                </a:ln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2"/>
              </a:rPr>
              <a:t>check.ege.edu.ru</a:t>
            </a:r>
            <a:endParaRPr lang="ru-RU" sz="4000" b="1" spc="0" dirty="0" smtClean="0">
              <a:ln w="1905">
                <a:solidFill>
                  <a:sysClr val="windowText" lastClr="000000"/>
                </a:solidFill>
              </a:ln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45720" indent="0">
              <a:buNone/>
            </a:pPr>
            <a:r>
              <a:rPr lang="ru-RU" sz="4000" b="1" dirty="0" smtClean="0">
                <a:solidFill>
                  <a:schemeClr val="tx1"/>
                </a:solidFill>
              </a:rPr>
              <a:t>и </a:t>
            </a:r>
            <a:r>
              <a:rPr lang="ru-RU" sz="4000" b="1" dirty="0">
                <a:solidFill>
                  <a:schemeClr val="tx1"/>
                </a:solidFill>
              </a:rPr>
              <a:t>можно ознакомиться в Управлении образования.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400" dirty="0" smtClean="0"/>
              <a:t>Результаты экзаменов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2108326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solidFill>
                  <a:schemeClr val="tx1"/>
                </a:solidFill>
              </a:rPr>
              <a:t>Комиссия принимает и рассматривает апелляции двух видов: </a:t>
            </a:r>
          </a:p>
          <a:p>
            <a:r>
              <a:rPr lang="ru-RU" sz="4000" b="1" dirty="0">
                <a:solidFill>
                  <a:schemeClr val="tx1"/>
                </a:solidFill>
              </a:rPr>
              <a:t>по процедуре проведения ГИА, </a:t>
            </a:r>
          </a:p>
          <a:p>
            <a:r>
              <a:rPr lang="ru-RU" sz="4000" b="1" dirty="0">
                <a:solidFill>
                  <a:schemeClr val="tx1"/>
                </a:solidFill>
              </a:rPr>
              <a:t>по результатам ГИА.</a:t>
            </a:r>
          </a:p>
          <a:p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5400" dirty="0" smtClean="0"/>
              <a:t>Порядок апелляции</a:t>
            </a:r>
            <a:endParaRPr lang="ru-RU" sz="5400" dirty="0"/>
          </a:p>
        </p:txBody>
      </p:sp>
    </p:spTree>
    <p:extLst>
      <p:ext uri="{BB962C8B-B14F-4D97-AF65-F5344CB8AC3E}">
        <p14:creationId xmlns:p14="http://schemas.microsoft.com/office/powerpoint/2010/main" val="263382492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" y="1719071"/>
            <a:ext cx="9144000" cy="4407408"/>
          </a:xfrm>
        </p:spPr>
        <p:txBody>
          <a:bodyPr>
            <a:noAutofit/>
          </a:bodyPr>
          <a:lstStyle/>
          <a:p>
            <a:r>
              <a:rPr lang="ru-RU" sz="2400" dirty="0">
                <a:solidFill>
                  <a:schemeClr val="tx1"/>
                </a:solidFill>
              </a:rPr>
              <a:t>подается выпускником в письменной форме непосредственно в день проведения экзамена до выхода из </a:t>
            </a:r>
            <a:r>
              <a:rPr lang="ru-RU" sz="2400" dirty="0" smtClean="0">
                <a:solidFill>
                  <a:schemeClr val="tx1"/>
                </a:solidFill>
              </a:rPr>
              <a:t>экзамена руководителю </a:t>
            </a:r>
            <a:r>
              <a:rPr lang="ru-RU" sz="2400" dirty="0">
                <a:solidFill>
                  <a:schemeClr val="tx1"/>
                </a:solidFill>
              </a:rPr>
              <a:t>ГЭК. </a:t>
            </a:r>
          </a:p>
          <a:p>
            <a:r>
              <a:rPr lang="ru-RU" sz="2400" dirty="0">
                <a:solidFill>
                  <a:schemeClr val="tx1"/>
                </a:solidFill>
              </a:rPr>
              <a:t>Результаты оформляются в форме заключения комиссии и передаются в тот же день уполномоченным представителем ГЭК в конфликтную комиссию. </a:t>
            </a:r>
          </a:p>
          <a:p>
            <a:r>
              <a:rPr lang="ru-RU" sz="2400" dirty="0">
                <a:solidFill>
                  <a:schemeClr val="tx1"/>
                </a:solidFill>
              </a:rPr>
              <a:t>При удовлетворении апелляции </a:t>
            </a:r>
            <a:r>
              <a:rPr lang="ru-RU" sz="2400" dirty="0" smtClean="0">
                <a:solidFill>
                  <a:schemeClr val="tx1"/>
                </a:solidFill>
              </a:rPr>
              <a:t>результата по </a:t>
            </a:r>
            <a:r>
              <a:rPr lang="ru-RU" sz="2400" dirty="0">
                <a:solidFill>
                  <a:schemeClr val="tx1"/>
                </a:solidFill>
              </a:rPr>
              <a:t>процедуре которого была подана апелляция, отменяется и участнику </a:t>
            </a:r>
            <a:r>
              <a:rPr lang="ru-RU" sz="2400" dirty="0" smtClean="0">
                <a:solidFill>
                  <a:schemeClr val="tx1"/>
                </a:solidFill>
              </a:rPr>
              <a:t>ГИА </a:t>
            </a:r>
            <a:r>
              <a:rPr lang="ru-RU" sz="2400" dirty="0">
                <a:solidFill>
                  <a:schemeClr val="tx1"/>
                </a:solidFill>
              </a:rPr>
              <a:t>предоставляется возможность сдать </a:t>
            </a:r>
            <a:r>
              <a:rPr lang="ru-RU" sz="2400" dirty="0" smtClean="0">
                <a:solidFill>
                  <a:schemeClr val="tx1"/>
                </a:solidFill>
              </a:rPr>
              <a:t>ГИА </a:t>
            </a:r>
            <a:r>
              <a:rPr lang="ru-RU" sz="2400" dirty="0">
                <a:solidFill>
                  <a:schemeClr val="tx1"/>
                </a:solidFill>
              </a:rPr>
              <a:t>по данному общеобразовательному предмету в иной день, предусмотренный единым расписанием проведения </a:t>
            </a:r>
            <a:r>
              <a:rPr lang="ru-RU" sz="2400" dirty="0" smtClean="0">
                <a:solidFill>
                  <a:schemeClr val="tx1"/>
                </a:solidFill>
              </a:rPr>
              <a:t>ГИА </a:t>
            </a:r>
            <a:r>
              <a:rPr lang="ru-RU" sz="2400" dirty="0">
                <a:solidFill>
                  <a:schemeClr val="tx1"/>
                </a:solidFill>
              </a:rPr>
              <a:t>в текущем году</a:t>
            </a:r>
          </a:p>
          <a:p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5400" dirty="0" smtClean="0"/>
              <a:t>Порядок апелляции</a:t>
            </a:r>
            <a:endParaRPr lang="ru-RU" sz="5400" dirty="0"/>
          </a:p>
        </p:txBody>
      </p:sp>
    </p:spTree>
    <p:extLst>
      <p:ext uri="{BB962C8B-B14F-4D97-AF65-F5344CB8AC3E}">
        <p14:creationId xmlns:p14="http://schemas.microsoft.com/office/powerpoint/2010/main" val="17008440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b="1" dirty="0">
                <a:solidFill>
                  <a:schemeClr val="tx1"/>
                </a:solidFill>
              </a:rPr>
              <a:t>Из них:</a:t>
            </a:r>
            <a:endParaRPr lang="ru-RU" sz="3600" dirty="0">
              <a:solidFill>
                <a:schemeClr val="tx1"/>
              </a:solidFill>
            </a:endParaRPr>
          </a:p>
          <a:p>
            <a:r>
              <a:rPr lang="ru-RU" sz="3600" b="1" dirty="0">
                <a:solidFill>
                  <a:schemeClr val="tx1"/>
                </a:solidFill>
              </a:rPr>
              <a:t>ЕГЭ – 12 выпускников не получили аттестаты о среднем образовании, в 2017 году их было 13.</a:t>
            </a:r>
            <a:endParaRPr lang="ru-RU" sz="3600" dirty="0">
              <a:solidFill>
                <a:schemeClr val="tx1"/>
              </a:solidFill>
            </a:endParaRPr>
          </a:p>
          <a:p>
            <a:r>
              <a:rPr lang="ru-RU" sz="3600" b="1" dirty="0">
                <a:solidFill>
                  <a:schemeClr val="tx1"/>
                </a:solidFill>
              </a:rPr>
              <a:t>ОГЭ – все выпускники успешно </a:t>
            </a:r>
            <a:r>
              <a:rPr lang="ru-RU" sz="3600" b="1" dirty="0" smtClean="0">
                <a:solidFill>
                  <a:schemeClr val="tx1"/>
                </a:solidFill>
              </a:rPr>
              <a:t>сдали </a:t>
            </a:r>
            <a:r>
              <a:rPr lang="ru-RU" sz="3600" b="1" dirty="0">
                <a:solidFill>
                  <a:schemeClr val="tx1"/>
                </a:solidFill>
              </a:rPr>
              <a:t>выпускные экзамены.</a:t>
            </a:r>
            <a:endParaRPr lang="ru-RU" sz="3600" dirty="0">
              <a:solidFill>
                <a:schemeClr val="tx1"/>
              </a:solidFill>
            </a:endParaRPr>
          </a:p>
          <a:p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7200" dirty="0" smtClean="0"/>
              <a:t>ИТОГИ ЕГЭ - 2018</a:t>
            </a:r>
            <a:endParaRPr lang="ru-RU" sz="7200" dirty="0"/>
          </a:p>
        </p:txBody>
      </p:sp>
    </p:spTree>
    <p:extLst>
      <p:ext uri="{BB962C8B-B14F-4D97-AF65-F5344CB8AC3E}">
        <p14:creationId xmlns:p14="http://schemas.microsoft.com/office/powerpoint/2010/main" val="414141835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2800" dirty="0">
                <a:solidFill>
                  <a:schemeClr val="tx1"/>
                </a:solidFill>
              </a:rPr>
              <a:t>В случае несогласия с выставленной отметкой следует в 2-дневный срок подать апелляцию в письменной форме в территориальную конфликтную комиссию в РЦОИ</a:t>
            </a:r>
          </a:p>
          <a:p>
            <a:r>
              <a:rPr lang="ru-RU" sz="2800" dirty="0">
                <a:solidFill>
                  <a:schemeClr val="tx1"/>
                </a:solidFill>
              </a:rPr>
              <a:t>По результатам рассмотрения апелляции комиссия принимает решение об отклонении апелляции и сохранении выставленных баллов либо об удовлетворении апелляции и выставлении других баллов.</a:t>
            </a:r>
          </a:p>
          <a:p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5400" dirty="0" smtClean="0"/>
              <a:t>Порядок апелляции</a:t>
            </a:r>
            <a:endParaRPr lang="ru-RU" sz="5400" dirty="0"/>
          </a:p>
        </p:txBody>
      </p:sp>
    </p:spTree>
    <p:extLst>
      <p:ext uri="{BB962C8B-B14F-4D97-AF65-F5344CB8AC3E}">
        <p14:creationId xmlns:p14="http://schemas.microsoft.com/office/powerpoint/2010/main" val="93487116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5" y="1719071"/>
            <a:ext cx="8681388" cy="4407408"/>
          </a:xfrm>
        </p:spPr>
        <p:txBody>
          <a:bodyPr>
            <a:noAutofit/>
          </a:bodyPr>
          <a:lstStyle/>
          <a:p>
            <a:r>
              <a:rPr lang="ru-RU" sz="3200" dirty="0">
                <a:solidFill>
                  <a:schemeClr val="tx1"/>
                </a:solidFill>
              </a:rPr>
              <a:t>Участники ГИА, получившие в основной период две «2» (по русскому  языку и математике), а также удалённые или не явившиеся на ГИА по  неуважительным причинам, могут сдать в дополнительный период</a:t>
            </a:r>
            <a:r>
              <a:rPr lang="ru-RU" sz="3200" dirty="0" smtClean="0">
                <a:solidFill>
                  <a:schemeClr val="tx1"/>
                </a:solidFill>
              </a:rPr>
              <a:t>.</a:t>
            </a:r>
            <a:endParaRPr lang="ru-RU" sz="3200" dirty="0">
              <a:solidFill>
                <a:schemeClr val="tx1"/>
              </a:solidFill>
            </a:endParaRPr>
          </a:p>
          <a:p>
            <a:r>
              <a:rPr lang="ru-RU" sz="3200" dirty="0">
                <a:solidFill>
                  <a:schemeClr val="tx1"/>
                </a:solidFill>
              </a:rPr>
              <a:t>Предметы по выбору выпускники могут пересдать только в следующем году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5400" dirty="0" smtClean="0"/>
              <a:t>пересдача</a:t>
            </a:r>
            <a:endParaRPr lang="ru-RU" sz="5400" dirty="0"/>
          </a:p>
        </p:txBody>
      </p:sp>
    </p:spTree>
    <p:extLst>
      <p:ext uri="{BB962C8B-B14F-4D97-AF65-F5344CB8AC3E}">
        <p14:creationId xmlns:p14="http://schemas.microsoft.com/office/powerpoint/2010/main" val="324224054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600" dirty="0" smtClean="0">
                <a:solidFill>
                  <a:schemeClr val="tx1"/>
                </a:solidFill>
              </a:rPr>
              <a:t>На 25 января  2019 года для участия в ЕГЭ подано заявлений:</a:t>
            </a:r>
          </a:p>
          <a:p>
            <a:pPr marL="45720" indent="0">
              <a:buNone/>
            </a:pPr>
            <a:endParaRPr lang="ru-RU" sz="3600" dirty="0" smtClean="0">
              <a:solidFill>
                <a:schemeClr val="tx1"/>
              </a:solidFill>
            </a:endParaRPr>
          </a:p>
          <a:p>
            <a:r>
              <a:rPr lang="ru-RU" sz="3600" dirty="0" smtClean="0">
                <a:solidFill>
                  <a:schemeClr val="tx1"/>
                </a:solidFill>
              </a:rPr>
              <a:t>312 выпускников текущего года,</a:t>
            </a:r>
          </a:p>
          <a:p>
            <a:r>
              <a:rPr lang="ru-RU" sz="3600" dirty="0" smtClean="0">
                <a:solidFill>
                  <a:schemeClr val="tx1"/>
                </a:solidFill>
              </a:rPr>
              <a:t>38 участников прошлых лет.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6600" dirty="0" smtClean="0"/>
              <a:t>ЕГЭ - 2019</a:t>
            </a:r>
            <a:endParaRPr lang="ru-RU" sz="6600" dirty="0"/>
          </a:p>
        </p:txBody>
      </p:sp>
    </p:spTree>
    <p:extLst>
      <p:ext uri="{BB962C8B-B14F-4D97-AF65-F5344CB8AC3E}">
        <p14:creationId xmlns:p14="http://schemas.microsoft.com/office/powerpoint/2010/main" val="54531523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2600" dirty="0" smtClean="0">
                <a:solidFill>
                  <a:schemeClr val="tx1"/>
                </a:solidFill>
              </a:rPr>
              <a:t>5 декабря 2018 года проведено итоговое сочинение.</a:t>
            </a:r>
          </a:p>
          <a:p>
            <a:r>
              <a:rPr lang="ru-RU" sz="2600" dirty="0" smtClean="0">
                <a:solidFill>
                  <a:schemeClr val="tx1"/>
                </a:solidFill>
              </a:rPr>
              <a:t>4 выпускника получили незачеты в результате проверки экспертами:</a:t>
            </a:r>
          </a:p>
          <a:p>
            <a:r>
              <a:rPr lang="ru-RU" sz="2600" dirty="0">
                <a:solidFill>
                  <a:schemeClr val="tx1"/>
                </a:solidFill>
              </a:rPr>
              <a:t>2</a:t>
            </a:r>
            <a:r>
              <a:rPr lang="ru-RU" sz="2600" dirty="0" smtClean="0">
                <a:solidFill>
                  <a:schemeClr val="tx1"/>
                </a:solidFill>
              </a:rPr>
              <a:t> из МКОУ «</a:t>
            </a:r>
            <a:r>
              <a:rPr lang="ru-RU" sz="2600" dirty="0" err="1" smtClean="0">
                <a:solidFill>
                  <a:schemeClr val="tx1"/>
                </a:solidFill>
              </a:rPr>
              <a:t>Новомакинская</a:t>
            </a:r>
            <a:r>
              <a:rPr lang="ru-RU" sz="2600" dirty="0" smtClean="0">
                <a:solidFill>
                  <a:schemeClr val="tx1"/>
                </a:solidFill>
              </a:rPr>
              <a:t> СОШ»,</a:t>
            </a:r>
          </a:p>
          <a:p>
            <a:r>
              <a:rPr lang="ru-RU" sz="2600" dirty="0">
                <a:solidFill>
                  <a:schemeClr val="tx1"/>
                </a:solidFill>
              </a:rPr>
              <a:t>1</a:t>
            </a:r>
            <a:r>
              <a:rPr lang="ru-RU" sz="2600" dirty="0" smtClean="0">
                <a:solidFill>
                  <a:schemeClr val="tx1"/>
                </a:solidFill>
              </a:rPr>
              <a:t> из МКОУ «</a:t>
            </a:r>
            <a:r>
              <a:rPr lang="ru-RU" sz="2600" dirty="0" err="1" smtClean="0">
                <a:solidFill>
                  <a:schemeClr val="tx1"/>
                </a:solidFill>
              </a:rPr>
              <a:t>Новопоселковая</a:t>
            </a:r>
            <a:r>
              <a:rPr lang="ru-RU" sz="2600" dirty="0" smtClean="0">
                <a:solidFill>
                  <a:schemeClr val="tx1"/>
                </a:solidFill>
              </a:rPr>
              <a:t> СОШ»,</a:t>
            </a:r>
          </a:p>
          <a:p>
            <a:r>
              <a:rPr lang="ru-RU" sz="2600" dirty="0" smtClean="0">
                <a:solidFill>
                  <a:schemeClr val="tx1"/>
                </a:solidFill>
              </a:rPr>
              <a:t>1 из МКОУ «</a:t>
            </a:r>
            <a:r>
              <a:rPr lang="ru-RU" sz="2600" dirty="0" err="1" smtClean="0">
                <a:solidFill>
                  <a:schemeClr val="tx1"/>
                </a:solidFill>
              </a:rPr>
              <a:t>Касумкентская</a:t>
            </a:r>
            <a:r>
              <a:rPr lang="ru-RU" sz="2600" dirty="0" smtClean="0">
                <a:solidFill>
                  <a:schemeClr val="tx1"/>
                </a:solidFill>
              </a:rPr>
              <a:t> СОШ №1.</a:t>
            </a:r>
          </a:p>
          <a:p>
            <a:r>
              <a:rPr lang="ru-RU" sz="2600" dirty="0" smtClean="0">
                <a:solidFill>
                  <a:schemeClr val="tx1"/>
                </a:solidFill>
              </a:rPr>
              <a:t>1 из МКОУ «</a:t>
            </a:r>
            <a:r>
              <a:rPr lang="ru-RU" sz="2600" dirty="0" err="1" smtClean="0">
                <a:solidFill>
                  <a:schemeClr val="tx1"/>
                </a:solidFill>
              </a:rPr>
              <a:t>Герейхановская</a:t>
            </a:r>
            <a:r>
              <a:rPr lang="ru-RU" sz="2600" dirty="0" smtClean="0">
                <a:solidFill>
                  <a:schemeClr val="tx1"/>
                </a:solidFill>
              </a:rPr>
              <a:t> СОШ №2 им. </a:t>
            </a:r>
            <a:r>
              <a:rPr lang="ru-RU" sz="2600" dirty="0" err="1" smtClean="0">
                <a:solidFill>
                  <a:schemeClr val="tx1"/>
                </a:solidFill>
              </a:rPr>
              <a:t>Дибирова</a:t>
            </a:r>
            <a:r>
              <a:rPr lang="ru-RU" sz="2600" dirty="0" smtClean="0">
                <a:solidFill>
                  <a:schemeClr val="tx1"/>
                </a:solidFill>
              </a:rPr>
              <a:t>» при перепроверке в </a:t>
            </a:r>
            <a:r>
              <a:rPr lang="ru-RU" sz="2600" dirty="0">
                <a:solidFill>
                  <a:schemeClr val="tx1"/>
                </a:solidFill>
              </a:rPr>
              <a:t>соответствии с приказом </a:t>
            </a:r>
            <a:r>
              <a:rPr lang="ru-RU" sz="2600" dirty="0" err="1">
                <a:solidFill>
                  <a:schemeClr val="tx1"/>
                </a:solidFill>
              </a:rPr>
              <a:t>Минобрнауки</a:t>
            </a:r>
            <a:r>
              <a:rPr lang="ru-RU" sz="2600" dirty="0">
                <a:solidFill>
                  <a:schemeClr val="tx1"/>
                </a:solidFill>
              </a:rPr>
              <a:t> РД от </a:t>
            </a:r>
            <a:r>
              <a:rPr lang="ru-RU" sz="2600" dirty="0" smtClean="0">
                <a:solidFill>
                  <a:schemeClr val="tx1"/>
                </a:solidFill>
              </a:rPr>
              <a:t>12.12.2018 </a:t>
            </a:r>
            <a:r>
              <a:rPr lang="ru-RU" sz="2600" dirty="0">
                <a:solidFill>
                  <a:schemeClr val="tx1"/>
                </a:solidFill>
              </a:rPr>
              <a:t>г. № </a:t>
            </a:r>
            <a:r>
              <a:rPr lang="ru-RU" sz="2600" dirty="0" smtClean="0">
                <a:solidFill>
                  <a:schemeClr val="tx1"/>
                </a:solidFill>
              </a:rPr>
              <a:t>11084-04/18 результат переведен на «незачет».</a:t>
            </a:r>
            <a:endParaRPr lang="ru-RU" sz="2600" dirty="0">
              <a:solidFill>
                <a:schemeClr val="tx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400" dirty="0" smtClean="0"/>
              <a:t>Итоговое сочинение - 2019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252609447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2600" dirty="0" smtClean="0">
                <a:solidFill>
                  <a:schemeClr val="tx1"/>
                </a:solidFill>
              </a:rPr>
              <a:t>13 февраля 2019 года впервые во всех образовательных организациях будут проводиться итоговое собеседование, как допуск к ОГЭ.</a:t>
            </a:r>
          </a:p>
          <a:p>
            <a:r>
              <a:rPr lang="ru-RU" sz="2600" dirty="0" smtClean="0">
                <a:solidFill>
                  <a:schemeClr val="tx1"/>
                </a:solidFill>
              </a:rPr>
              <a:t>Проведены апробации по итоговому собеседованию:</a:t>
            </a:r>
          </a:p>
          <a:p>
            <a:r>
              <a:rPr lang="ru-RU" sz="2600" dirty="0" smtClean="0">
                <a:solidFill>
                  <a:schemeClr val="tx1"/>
                </a:solidFill>
              </a:rPr>
              <a:t>В МКОУ «</a:t>
            </a:r>
            <a:r>
              <a:rPr lang="ru-RU" sz="2600" dirty="0" err="1" smtClean="0">
                <a:solidFill>
                  <a:schemeClr val="tx1"/>
                </a:solidFill>
              </a:rPr>
              <a:t>Юхаристальская</a:t>
            </a:r>
            <a:r>
              <a:rPr lang="ru-RU" sz="2600" dirty="0" smtClean="0">
                <a:solidFill>
                  <a:schemeClr val="tx1"/>
                </a:solidFill>
              </a:rPr>
              <a:t> СОШ»</a:t>
            </a:r>
          </a:p>
          <a:p>
            <a:r>
              <a:rPr lang="ru-RU" sz="2600" dirty="0" smtClean="0">
                <a:solidFill>
                  <a:schemeClr val="tx1"/>
                </a:solidFill>
              </a:rPr>
              <a:t>В МКОУ «</a:t>
            </a:r>
            <a:r>
              <a:rPr lang="ru-RU" sz="2600" dirty="0" err="1" smtClean="0">
                <a:solidFill>
                  <a:schemeClr val="tx1"/>
                </a:solidFill>
              </a:rPr>
              <a:t>Герейхановская</a:t>
            </a:r>
            <a:r>
              <a:rPr lang="ru-RU" sz="2600" dirty="0" smtClean="0">
                <a:solidFill>
                  <a:schemeClr val="tx1"/>
                </a:solidFill>
              </a:rPr>
              <a:t> СОШ №2»</a:t>
            </a:r>
          </a:p>
          <a:p>
            <a:r>
              <a:rPr lang="ru-RU" sz="2600" dirty="0" smtClean="0">
                <a:solidFill>
                  <a:schemeClr val="tx1"/>
                </a:solidFill>
              </a:rPr>
              <a:t>В МКОУ «</a:t>
            </a:r>
            <a:r>
              <a:rPr lang="ru-RU" sz="2600" dirty="0" err="1">
                <a:solidFill>
                  <a:schemeClr val="tx1"/>
                </a:solidFill>
              </a:rPr>
              <a:t>К</a:t>
            </a:r>
            <a:r>
              <a:rPr lang="ru-RU" sz="2600" dirty="0" err="1" smtClean="0">
                <a:solidFill>
                  <a:schemeClr val="tx1"/>
                </a:solidFill>
              </a:rPr>
              <a:t>уркентская</a:t>
            </a:r>
            <a:r>
              <a:rPr lang="ru-RU" sz="2600" dirty="0" smtClean="0">
                <a:solidFill>
                  <a:schemeClr val="tx1"/>
                </a:solidFill>
              </a:rPr>
              <a:t> СОШ №1»,</a:t>
            </a:r>
          </a:p>
          <a:p>
            <a:r>
              <a:rPr lang="ru-RU" sz="2600" dirty="0" smtClean="0">
                <a:solidFill>
                  <a:schemeClr val="tx1"/>
                </a:solidFill>
              </a:rPr>
              <a:t>В МКОУ «</a:t>
            </a:r>
            <a:r>
              <a:rPr lang="ru-RU" sz="2600" dirty="0" err="1" smtClean="0">
                <a:solidFill>
                  <a:schemeClr val="tx1"/>
                </a:solidFill>
              </a:rPr>
              <a:t>Новопоселковая</a:t>
            </a:r>
            <a:r>
              <a:rPr lang="ru-RU" sz="2600" dirty="0" smtClean="0">
                <a:solidFill>
                  <a:schemeClr val="tx1"/>
                </a:solidFill>
              </a:rPr>
              <a:t> СОШ»,</a:t>
            </a:r>
          </a:p>
          <a:p>
            <a:r>
              <a:rPr lang="ru-RU" sz="2600" dirty="0" smtClean="0">
                <a:solidFill>
                  <a:schemeClr val="tx1"/>
                </a:solidFill>
              </a:rPr>
              <a:t>В МКОУ «</a:t>
            </a:r>
            <a:r>
              <a:rPr lang="ru-RU" sz="2600" dirty="0" err="1" smtClean="0">
                <a:solidFill>
                  <a:schemeClr val="tx1"/>
                </a:solidFill>
              </a:rPr>
              <a:t>Касумкентская</a:t>
            </a:r>
            <a:r>
              <a:rPr lang="ru-RU" sz="2600" dirty="0" smtClean="0">
                <a:solidFill>
                  <a:schemeClr val="tx1"/>
                </a:solidFill>
              </a:rPr>
              <a:t> СОШ №1»</a:t>
            </a:r>
            <a:endParaRPr lang="ru-RU" sz="2600" dirty="0">
              <a:solidFill>
                <a:schemeClr val="tx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 smtClean="0"/>
              <a:t>Итоговое СОБЕСЕДОВАНИЕ - 2019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29816700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2600" dirty="0" smtClean="0">
                <a:solidFill>
                  <a:schemeClr val="tx1"/>
                </a:solidFill>
              </a:rPr>
              <a:t>13 февраля 2019 года впервые во всех образовательных организациях будут проводиться итоговое собеседование, как допуск к ОГЭ.</a:t>
            </a:r>
          </a:p>
          <a:p>
            <a:r>
              <a:rPr lang="ru-RU" sz="2600" dirty="0" smtClean="0">
                <a:solidFill>
                  <a:schemeClr val="tx1"/>
                </a:solidFill>
              </a:rPr>
              <a:t>Проведены апробации по итоговому собеседованию:</a:t>
            </a:r>
          </a:p>
          <a:p>
            <a:r>
              <a:rPr lang="ru-RU" sz="2600" dirty="0" smtClean="0">
                <a:solidFill>
                  <a:schemeClr val="tx1"/>
                </a:solidFill>
              </a:rPr>
              <a:t>В МКОУ «</a:t>
            </a:r>
            <a:r>
              <a:rPr lang="ru-RU" sz="2600" dirty="0" err="1" smtClean="0">
                <a:solidFill>
                  <a:schemeClr val="tx1"/>
                </a:solidFill>
              </a:rPr>
              <a:t>Юхаристальская</a:t>
            </a:r>
            <a:r>
              <a:rPr lang="ru-RU" sz="2600" dirty="0" smtClean="0">
                <a:solidFill>
                  <a:schemeClr val="tx1"/>
                </a:solidFill>
              </a:rPr>
              <a:t> СОШ»</a:t>
            </a:r>
          </a:p>
          <a:p>
            <a:r>
              <a:rPr lang="ru-RU" sz="2600" dirty="0" smtClean="0">
                <a:solidFill>
                  <a:schemeClr val="tx1"/>
                </a:solidFill>
              </a:rPr>
              <a:t>В МКОУ «</a:t>
            </a:r>
            <a:r>
              <a:rPr lang="ru-RU" sz="2600" dirty="0" err="1" smtClean="0">
                <a:solidFill>
                  <a:schemeClr val="tx1"/>
                </a:solidFill>
              </a:rPr>
              <a:t>Герейхановская</a:t>
            </a:r>
            <a:r>
              <a:rPr lang="ru-RU" sz="2600" dirty="0" smtClean="0">
                <a:solidFill>
                  <a:schemeClr val="tx1"/>
                </a:solidFill>
              </a:rPr>
              <a:t> СОШ №2»</a:t>
            </a:r>
          </a:p>
          <a:p>
            <a:r>
              <a:rPr lang="ru-RU" sz="2600" dirty="0" smtClean="0">
                <a:solidFill>
                  <a:schemeClr val="tx1"/>
                </a:solidFill>
              </a:rPr>
              <a:t>В МКОУ «</a:t>
            </a:r>
            <a:r>
              <a:rPr lang="ru-RU" sz="2600" dirty="0" err="1">
                <a:solidFill>
                  <a:schemeClr val="tx1"/>
                </a:solidFill>
              </a:rPr>
              <a:t>К</a:t>
            </a:r>
            <a:r>
              <a:rPr lang="ru-RU" sz="2600" dirty="0" err="1" smtClean="0">
                <a:solidFill>
                  <a:schemeClr val="tx1"/>
                </a:solidFill>
              </a:rPr>
              <a:t>уркентская</a:t>
            </a:r>
            <a:r>
              <a:rPr lang="ru-RU" sz="2600" dirty="0" smtClean="0">
                <a:solidFill>
                  <a:schemeClr val="tx1"/>
                </a:solidFill>
              </a:rPr>
              <a:t> СОШ №1»,</a:t>
            </a:r>
          </a:p>
          <a:p>
            <a:r>
              <a:rPr lang="ru-RU" sz="2600" dirty="0" smtClean="0">
                <a:solidFill>
                  <a:schemeClr val="tx1"/>
                </a:solidFill>
              </a:rPr>
              <a:t>В МКОУ «</a:t>
            </a:r>
            <a:r>
              <a:rPr lang="ru-RU" sz="2600" dirty="0" err="1" smtClean="0">
                <a:solidFill>
                  <a:schemeClr val="tx1"/>
                </a:solidFill>
              </a:rPr>
              <a:t>Новопоселковая</a:t>
            </a:r>
            <a:r>
              <a:rPr lang="ru-RU" sz="2600" dirty="0" smtClean="0">
                <a:solidFill>
                  <a:schemeClr val="tx1"/>
                </a:solidFill>
              </a:rPr>
              <a:t> СОШ»,</a:t>
            </a:r>
          </a:p>
          <a:p>
            <a:r>
              <a:rPr lang="ru-RU" sz="2600" dirty="0" smtClean="0">
                <a:solidFill>
                  <a:schemeClr val="tx1"/>
                </a:solidFill>
              </a:rPr>
              <a:t>В МКОУ «</a:t>
            </a:r>
            <a:r>
              <a:rPr lang="ru-RU" sz="2600" dirty="0" err="1" smtClean="0">
                <a:solidFill>
                  <a:schemeClr val="tx1"/>
                </a:solidFill>
              </a:rPr>
              <a:t>Касумкентская</a:t>
            </a:r>
            <a:r>
              <a:rPr lang="ru-RU" sz="2600" dirty="0" smtClean="0">
                <a:solidFill>
                  <a:schemeClr val="tx1"/>
                </a:solidFill>
              </a:rPr>
              <a:t> СОШ №1»</a:t>
            </a:r>
            <a:endParaRPr lang="ru-RU" sz="2600" dirty="0">
              <a:solidFill>
                <a:schemeClr val="tx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 smtClean="0"/>
              <a:t>Итоговое СОБЕСЕДОВАНИЕ 2019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57027358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772816"/>
            <a:ext cx="8964487" cy="5085183"/>
          </a:xfrm>
        </p:spPr>
        <p:txBody>
          <a:bodyPr>
            <a:noAutofit/>
          </a:bodyPr>
          <a:lstStyle/>
          <a:p>
            <a:r>
              <a:rPr lang="ru-RU" sz="2600" b="1" dirty="0">
                <a:solidFill>
                  <a:schemeClr val="tx1"/>
                </a:solidFill>
              </a:rPr>
              <a:t> Согласовано с Главой муниципального района разработан План мероприятий («Дорожная карта») по повышению качества общего образования в муниципальном районе «Сулейман-Стальский район» на 2018/2019 учебные годы. Реализация «Дорожной карты» </a:t>
            </a:r>
            <a:r>
              <a:rPr lang="ru-RU" sz="2600" b="1" dirty="0" smtClean="0">
                <a:solidFill>
                  <a:schemeClr val="tx1"/>
                </a:solidFill>
              </a:rPr>
              <a:t>осуществляется </a:t>
            </a:r>
            <a:r>
              <a:rPr lang="ru-RU" sz="2600" b="1" dirty="0">
                <a:solidFill>
                  <a:schemeClr val="tx1"/>
                </a:solidFill>
              </a:rPr>
              <a:t>успешно, без замечаний</a:t>
            </a:r>
            <a:r>
              <a:rPr lang="ru-RU" sz="2600" b="1" dirty="0" smtClean="0">
                <a:solidFill>
                  <a:schemeClr val="tx1"/>
                </a:solidFill>
              </a:rPr>
              <a:t>.</a:t>
            </a:r>
          </a:p>
          <a:p>
            <a:r>
              <a:rPr lang="ru-RU" sz="2600" b="1" dirty="0" smtClean="0">
                <a:solidFill>
                  <a:schemeClr val="tx1"/>
                </a:solidFill>
              </a:rPr>
              <a:t>Проводится </a:t>
            </a:r>
            <a:r>
              <a:rPr lang="ru-RU" sz="2600" b="1" dirty="0">
                <a:solidFill>
                  <a:schemeClr val="tx1"/>
                </a:solidFill>
              </a:rPr>
              <a:t>работа с учителями, чьи выпускники показали плохие результаты: разработаны «дорожные карты» в школах, </a:t>
            </a:r>
            <a:r>
              <a:rPr lang="ru-RU" sz="2600" b="1" dirty="0" smtClean="0">
                <a:solidFill>
                  <a:schemeClr val="tx1"/>
                </a:solidFill>
              </a:rPr>
              <a:t>учителя отправлены </a:t>
            </a:r>
            <a:r>
              <a:rPr lang="ru-RU" sz="2600" b="1" dirty="0">
                <a:solidFill>
                  <a:schemeClr val="tx1"/>
                </a:solidFill>
              </a:rPr>
              <a:t>на курсы повышения, </a:t>
            </a:r>
            <a:r>
              <a:rPr lang="ru-RU" sz="2600" b="1" dirty="0" smtClean="0">
                <a:solidFill>
                  <a:schemeClr val="tx1"/>
                </a:solidFill>
              </a:rPr>
              <a:t> они участвуют </a:t>
            </a:r>
            <a:r>
              <a:rPr lang="ru-RU" sz="2600" b="1" dirty="0">
                <a:solidFill>
                  <a:schemeClr val="tx1"/>
                </a:solidFill>
              </a:rPr>
              <a:t>в </a:t>
            </a:r>
            <a:r>
              <a:rPr lang="ru-RU" sz="2600" b="1" dirty="0" err="1">
                <a:solidFill>
                  <a:schemeClr val="tx1"/>
                </a:solidFill>
              </a:rPr>
              <a:t>вебинарах</a:t>
            </a:r>
            <a:r>
              <a:rPr lang="ru-RU" sz="2600" b="1" dirty="0">
                <a:solidFill>
                  <a:schemeClr val="tx1"/>
                </a:solidFill>
              </a:rPr>
              <a:t> ЕГЭ и ОГЭ. </a:t>
            </a: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7200" dirty="0" smtClean="0"/>
              <a:t>ЕГЭ - 2019</a:t>
            </a:r>
            <a:endParaRPr lang="ru-RU" sz="7200" dirty="0"/>
          </a:p>
        </p:txBody>
      </p:sp>
    </p:spTree>
    <p:extLst>
      <p:ext uri="{BB962C8B-B14F-4D97-AF65-F5344CB8AC3E}">
        <p14:creationId xmlns:p14="http://schemas.microsoft.com/office/powerpoint/2010/main" val="343139213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3628160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18D51C7-7BC3-4011-BF08-5B8117CA8D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7356" y="357166"/>
            <a:ext cx="5918622" cy="777859"/>
          </a:xfrm>
        </p:spPr>
        <p:txBody>
          <a:bodyPr>
            <a:normAutofit/>
          </a:bodyPr>
          <a:lstStyle/>
          <a:p>
            <a:r>
              <a:rPr lang="ru-RU" sz="4000" spc="-60" dirty="0" smtClean="0">
                <a:solidFill>
                  <a:srgbClr val="00FF00"/>
                </a:solidFill>
                <a:latin typeface="Calibri"/>
                <a:cs typeface="Calibri"/>
              </a:rPr>
              <a:t>Расписание  </a:t>
            </a:r>
            <a:r>
              <a:rPr lang="ru-RU" sz="4000" spc="-5" dirty="0" smtClean="0">
                <a:solidFill>
                  <a:srgbClr val="00FF00"/>
                </a:solidFill>
                <a:latin typeface="Calibri"/>
                <a:cs typeface="Calibri"/>
              </a:rPr>
              <a:t>ЕГЭ – 2019</a:t>
            </a:r>
            <a:endParaRPr lang="ru-RU" sz="4000" dirty="0">
              <a:solidFill>
                <a:srgbClr val="00FF00"/>
              </a:solidFill>
            </a:endParaRP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6A75C249-3380-4F08-84CC-B07AF1AD64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3552" y="1071546"/>
            <a:ext cx="8040414" cy="5421328"/>
          </a:xfrm>
        </p:spPr>
        <p:txBody>
          <a:bodyPr>
            <a:noAutofit/>
          </a:bodyPr>
          <a:lstStyle/>
          <a:p>
            <a:pPr marL="12700" algn="just">
              <a:lnSpc>
                <a:spcPts val="2390"/>
              </a:lnSpc>
              <a:tabLst>
                <a:tab pos="242570" algn="l"/>
                <a:tab pos="506095" algn="l"/>
                <a:tab pos="1275080" algn="l"/>
                <a:tab pos="2418080" algn="l"/>
                <a:tab pos="3232150" algn="l"/>
                <a:tab pos="3876675" algn="l"/>
                <a:tab pos="5436235" algn="l"/>
                <a:tab pos="5809615" algn="l"/>
                <a:tab pos="6675120" algn="l"/>
              </a:tabLst>
            </a:pPr>
            <a:r>
              <a:rPr lang="ru-RU" sz="2000" spc="-60" dirty="0" smtClean="0">
                <a:solidFill>
                  <a:srgbClr val="00FF00"/>
                </a:solidFill>
              </a:rPr>
              <a:t> </a:t>
            </a:r>
          </a:p>
          <a:p>
            <a:pPr marL="12700" algn="just">
              <a:lnSpc>
                <a:spcPts val="2390"/>
              </a:lnSpc>
              <a:tabLst>
                <a:tab pos="242570" algn="l"/>
                <a:tab pos="506095" algn="l"/>
                <a:tab pos="1275080" algn="l"/>
                <a:tab pos="2418080" algn="l"/>
                <a:tab pos="3232150" algn="l"/>
                <a:tab pos="3876675" algn="l"/>
                <a:tab pos="5436235" algn="l"/>
                <a:tab pos="5809615" algn="l"/>
                <a:tab pos="6675120" algn="l"/>
              </a:tabLst>
            </a:pPr>
            <a:r>
              <a:rPr lang="ru-RU" sz="3600" spc="-5" dirty="0" smtClean="0">
                <a:solidFill>
                  <a:srgbClr val="FF0000"/>
                </a:solidFill>
              </a:rPr>
              <a:t>Резервные дни:</a:t>
            </a:r>
          </a:p>
          <a:p>
            <a:pPr marL="12700" algn="just">
              <a:lnSpc>
                <a:spcPts val="2390"/>
              </a:lnSpc>
              <a:tabLst>
                <a:tab pos="242570" algn="l"/>
                <a:tab pos="506095" algn="l"/>
                <a:tab pos="1275080" algn="l"/>
                <a:tab pos="2418080" algn="l"/>
                <a:tab pos="3232150" algn="l"/>
                <a:tab pos="3876675" algn="l"/>
                <a:tab pos="5436235" algn="l"/>
                <a:tab pos="5809615" algn="l"/>
                <a:tab pos="6675120" algn="l"/>
              </a:tabLst>
            </a:pPr>
            <a:endParaRPr lang="ru-RU" sz="2000" spc="-5" dirty="0" smtClean="0">
              <a:solidFill>
                <a:srgbClr val="FF0000"/>
              </a:solidFill>
            </a:endParaRPr>
          </a:p>
          <a:p>
            <a:pPr lvl="0">
              <a:buFont typeface="Arial" pitchFamily="34" charset="0"/>
              <a:buChar char="•"/>
            </a:pPr>
            <a:r>
              <a:rPr lang="ru-RU" sz="2800" dirty="0" smtClean="0">
                <a:solidFill>
                  <a:srgbClr val="FF0000"/>
                </a:solidFill>
              </a:rPr>
              <a:t>17 </a:t>
            </a:r>
            <a:r>
              <a:rPr lang="ru-RU" sz="2800" dirty="0">
                <a:solidFill>
                  <a:srgbClr val="FF0000"/>
                </a:solidFill>
              </a:rPr>
              <a:t>июня (</a:t>
            </a:r>
            <a:r>
              <a:rPr lang="ru-RU" sz="2800" dirty="0" err="1">
                <a:solidFill>
                  <a:srgbClr val="FF0000"/>
                </a:solidFill>
              </a:rPr>
              <a:t>пн</a:t>
            </a:r>
            <a:r>
              <a:rPr lang="ru-RU" sz="2800" dirty="0">
                <a:solidFill>
                  <a:srgbClr val="FF0000"/>
                </a:solidFill>
              </a:rPr>
              <a:t>) Резерв: география, литература</a:t>
            </a:r>
          </a:p>
          <a:p>
            <a:pPr lvl="0">
              <a:buFont typeface="Arial" pitchFamily="34" charset="0"/>
              <a:buChar char="•"/>
            </a:pPr>
            <a:r>
              <a:rPr lang="ru-RU" sz="2800" dirty="0" smtClean="0">
                <a:solidFill>
                  <a:srgbClr val="FF0000"/>
                </a:solidFill>
              </a:rPr>
              <a:t>18 </a:t>
            </a:r>
            <a:r>
              <a:rPr lang="ru-RU" sz="2800" dirty="0">
                <a:solidFill>
                  <a:srgbClr val="FF0000"/>
                </a:solidFill>
              </a:rPr>
              <a:t>июня (</a:t>
            </a:r>
            <a:r>
              <a:rPr lang="ru-RU" sz="2800" dirty="0" err="1">
                <a:solidFill>
                  <a:srgbClr val="FF0000"/>
                </a:solidFill>
              </a:rPr>
              <a:t>вт</a:t>
            </a:r>
            <a:r>
              <a:rPr lang="ru-RU" sz="2800" dirty="0">
                <a:solidFill>
                  <a:srgbClr val="FF0000"/>
                </a:solidFill>
              </a:rPr>
              <a:t>) Резерв: история, физика</a:t>
            </a:r>
          </a:p>
          <a:p>
            <a:pPr lvl="0">
              <a:buFont typeface="Arial" pitchFamily="34" charset="0"/>
              <a:buChar char="•"/>
            </a:pPr>
            <a:r>
              <a:rPr lang="ru-RU" sz="2800" dirty="0" smtClean="0">
                <a:solidFill>
                  <a:srgbClr val="FF0000"/>
                </a:solidFill>
              </a:rPr>
              <a:t>20 </a:t>
            </a:r>
            <a:r>
              <a:rPr lang="ru-RU" sz="2800" dirty="0">
                <a:solidFill>
                  <a:srgbClr val="FF0000"/>
                </a:solidFill>
              </a:rPr>
              <a:t>июня (</a:t>
            </a:r>
            <a:r>
              <a:rPr lang="ru-RU" sz="2800" dirty="0" err="1">
                <a:solidFill>
                  <a:srgbClr val="FF0000"/>
                </a:solidFill>
              </a:rPr>
              <a:t>чт</a:t>
            </a:r>
            <a:r>
              <a:rPr lang="ru-RU" sz="2800" dirty="0">
                <a:solidFill>
                  <a:srgbClr val="FF0000"/>
                </a:solidFill>
              </a:rPr>
              <a:t>) Резерв: биология, информатика и ИКТ, химия</a:t>
            </a:r>
          </a:p>
          <a:p>
            <a:pPr lvl="0">
              <a:buFont typeface="Arial" pitchFamily="34" charset="0"/>
              <a:buChar char="•"/>
            </a:pPr>
            <a:r>
              <a:rPr lang="ru-RU" sz="2800" dirty="0" smtClean="0">
                <a:solidFill>
                  <a:srgbClr val="FF0000"/>
                </a:solidFill>
              </a:rPr>
              <a:t>24 </a:t>
            </a:r>
            <a:r>
              <a:rPr lang="ru-RU" sz="2800" dirty="0">
                <a:solidFill>
                  <a:srgbClr val="FF0000"/>
                </a:solidFill>
              </a:rPr>
              <a:t>июня (</a:t>
            </a:r>
            <a:r>
              <a:rPr lang="ru-RU" sz="2800" dirty="0" err="1">
                <a:solidFill>
                  <a:srgbClr val="FF0000"/>
                </a:solidFill>
              </a:rPr>
              <a:t>пн</a:t>
            </a:r>
            <a:r>
              <a:rPr lang="ru-RU" sz="2800" dirty="0">
                <a:solidFill>
                  <a:srgbClr val="FF0000"/>
                </a:solidFill>
              </a:rPr>
              <a:t>) Резерв: математика Б, П</a:t>
            </a:r>
          </a:p>
          <a:p>
            <a:pPr lvl="0">
              <a:buFont typeface="Arial" pitchFamily="34" charset="0"/>
              <a:buChar char="•"/>
            </a:pPr>
            <a:r>
              <a:rPr lang="ru-RU" sz="2800" dirty="0" smtClean="0">
                <a:solidFill>
                  <a:srgbClr val="FF0000"/>
                </a:solidFill>
              </a:rPr>
              <a:t>26 </a:t>
            </a:r>
            <a:r>
              <a:rPr lang="ru-RU" sz="2800" dirty="0">
                <a:solidFill>
                  <a:srgbClr val="FF0000"/>
                </a:solidFill>
              </a:rPr>
              <a:t>июня (ср) Резерв: русский язык</a:t>
            </a:r>
          </a:p>
          <a:p>
            <a:pPr lvl="0">
              <a:buFont typeface="Arial" pitchFamily="34" charset="0"/>
              <a:buChar char="•"/>
            </a:pPr>
            <a:r>
              <a:rPr lang="ru-RU" sz="2800" dirty="0" smtClean="0">
                <a:solidFill>
                  <a:srgbClr val="FF0000"/>
                </a:solidFill>
              </a:rPr>
              <a:t>27 </a:t>
            </a:r>
            <a:r>
              <a:rPr lang="ru-RU" sz="2800" dirty="0">
                <a:solidFill>
                  <a:srgbClr val="FF0000"/>
                </a:solidFill>
              </a:rPr>
              <a:t>июня (</a:t>
            </a:r>
            <a:r>
              <a:rPr lang="ru-RU" sz="2800" dirty="0" err="1">
                <a:solidFill>
                  <a:srgbClr val="FF0000"/>
                </a:solidFill>
              </a:rPr>
              <a:t>чт</a:t>
            </a:r>
            <a:r>
              <a:rPr lang="ru-RU" sz="2800" dirty="0">
                <a:solidFill>
                  <a:srgbClr val="FF0000"/>
                </a:solidFill>
              </a:rPr>
              <a:t>) Резерв: иностранные языки (устно)</a:t>
            </a:r>
          </a:p>
          <a:p>
            <a:pPr lvl="0">
              <a:buFont typeface="Arial" pitchFamily="34" charset="0"/>
              <a:buChar char="•"/>
            </a:pPr>
            <a:r>
              <a:rPr lang="ru-RU" sz="2800" dirty="0" smtClean="0">
                <a:solidFill>
                  <a:srgbClr val="FF0000"/>
                </a:solidFill>
              </a:rPr>
              <a:t>28 </a:t>
            </a:r>
            <a:r>
              <a:rPr lang="ru-RU" sz="2800" dirty="0">
                <a:solidFill>
                  <a:srgbClr val="FF0000"/>
                </a:solidFill>
              </a:rPr>
              <a:t>июня (</a:t>
            </a:r>
            <a:r>
              <a:rPr lang="ru-RU" sz="2800" dirty="0" err="1">
                <a:solidFill>
                  <a:srgbClr val="FF0000"/>
                </a:solidFill>
              </a:rPr>
              <a:t>пт</a:t>
            </a:r>
            <a:r>
              <a:rPr lang="ru-RU" sz="2800" dirty="0">
                <a:solidFill>
                  <a:srgbClr val="FF0000"/>
                </a:solidFill>
              </a:rPr>
              <a:t>) Резерв: обществознание, иностранные языки (письменно)</a:t>
            </a:r>
          </a:p>
          <a:p>
            <a:pPr lvl="0">
              <a:buFont typeface="Arial" pitchFamily="34" charset="0"/>
              <a:buChar char="•"/>
            </a:pPr>
            <a:r>
              <a:rPr lang="ru-RU" sz="2800" dirty="0" smtClean="0">
                <a:solidFill>
                  <a:srgbClr val="FF0000"/>
                </a:solidFill>
              </a:rPr>
              <a:t>1 </a:t>
            </a:r>
            <a:r>
              <a:rPr lang="ru-RU" sz="2800" dirty="0">
                <a:solidFill>
                  <a:srgbClr val="FF0000"/>
                </a:solidFill>
              </a:rPr>
              <a:t>июля (</a:t>
            </a:r>
            <a:r>
              <a:rPr lang="ru-RU" sz="2800" dirty="0" err="1">
                <a:solidFill>
                  <a:srgbClr val="FF0000"/>
                </a:solidFill>
              </a:rPr>
              <a:t>пн</a:t>
            </a:r>
            <a:r>
              <a:rPr lang="ru-RU" sz="2800" dirty="0">
                <a:solidFill>
                  <a:srgbClr val="FF0000"/>
                </a:solidFill>
              </a:rPr>
              <a:t>) резерв: по всем учебным предметам</a:t>
            </a:r>
          </a:p>
          <a:p>
            <a:pPr lvl="0">
              <a:buFont typeface="Arial" pitchFamily="34" charset="0"/>
              <a:buChar char="•"/>
            </a:pPr>
            <a:endParaRPr lang="ru-RU" sz="2800" dirty="0" smtClean="0"/>
          </a:p>
          <a:p>
            <a:pPr marL="12700" algn="just">
              <a:lnSpc>
                <a:spcPts val="2390"/>
              </a:lnSpc>
              <a:tabLst>
                <a:tab pos="242570" algn="l"/>
                <a:tab pos="506095" algn="l"/>
                <a:tab pos="1275080" algn="l"/>
                <a:tab pos="2418080" algn="l"/>
                <a:tab pos="3232150" algn="l"/>
                <a:tab pos="3876675" algn="l"/>
                <a:tab pos="5436235" algn="l"/>
                <a:tab pos="5809615" algn="l"/>
                <a:tab pos="6675120" algn="l"/>
              </a:tabLst>
            </a:pPr>
            <a:endParaRPr lang="ru-RU" sz="2000" spc="-10" dirty="0" smtClean="0">
              <a:solidFill>
                <a:srgbClr val="99CC00"/>
              </a:solidFill>
              <a:uFill>
                <a:solidFill>
                  <a:srgbClr val="C00000"/>
                </a:solidFill>
              </a:uFill>
            </a:endParaRPr>
          </a:p>
        </p:txBody>
      </p:sp>
    </p:spTree>
    <p:extLst>
      <p:ext uri="{BB962C8B-B14F-4D97-AF65-F5344CB8AC3E}">
        <p14:creationId xmlns:p14="http://schemas.microsoft.com/office/powerpoint/2010/main" val="1322246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18D51C7-7BC3-4011-BF08-5B8117CA8D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7356" y="357166"/>
            <a:ext cx="5918622" cy="777859"/>
          </a:xfrm>
        </p:spPr>
        <p:txBody>
          <a:bodyPr>
            <a:normAutofit/>
          </a:bodyPr>
          <a:lstStyle/>
          <a:p>
            <a:r>
              <a:rPr lang="ru-RU" sz="4000" spc="-60" dirty="0" smtClean="0">
                <a:solidFill>
                  <a:srgbClr val="00FF00"/>
                </a:solidFill>
                <a:latin typeface="Calibri"/>
                <a:cs typeface="Calibri"/>
              </a:rPr>
              <a:t>Расписание  </a:t>
            </a:r>
            <a:r>
              <a:rPr lang="ru-RU" sz="4000" spc="-5" dirty="0" smtClean="0">
                <a:solidFill>
                  <a:srgbClr val="00FF00"/>
                </a:solidFill>
                <a:latin typeface="Calibri"/>
                <a:cs typeface="Calibri"/>
              </a:rPr>
              <a:t>ОГЭ – 2019</a:t>
            </a:r>
            <a:endParaRPr lang="ru-RU" sz="4000" dirty="0">
              <a:solidFill>
                <a:srgbClr val="00FF00"/>
              </a:solidFill>
            </a:endParaRP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6A75C249-3380-4F08-84CC-B07AF1AD64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3552" y="1071546"/>
            <a:ext cx="8254728" cy="5421328"/>
          </a:xfrm>
        </p:spPr>
        <p:txBody>
          <a:bodyPr>
            <a:noAutofit/>
          </a:bodyPr>
          <a:lstStyle/>
          <a:p>
            <a:pPr marL="12700" algn="just">
              <a:lnSpc>
                <a:spcPts val="2390"/>
              </a:lnSpc>
              <a:tabLst>
                <a:tab pos="242570" algn="l"/>
                <a:tab pos="506095" algn="l"/>
                <a:tab pos="1275080" algn="l"/>
                <a:tab pos="2418080" algn="l"/>
                <a:tab pos="3232150" algn="l"/>
                <a:tab pos="3876675" algn="l"/>
                <a:tab pos="5436235" algn="l"/>
                <a:tab pos="5809615" algn="l"/>
                <a:tab pos="6675120" algn="l"/>
              </a:tabLst>
            </a:pPr>
            <a:r>
              <a:rPr lang="ru-RU" sz="2000" spc="-60" dirty="0" smtClean="0">
                <a:solidFill>
                  <a:srgbClr val="00FF00"/>
                </a:solidFill>
              </a:rPr>
              <a:t> </a:t>
            </a:r>
          </a:p>
          <a:p>
            <a:pPr marL="12700" algn="just">
              <a:lnSpc>
                <a:spcPts val="2390"/>
              </a:lnSpc>
              <a:tabLst>
                <a:tab pos="242570" algn="l"/>
                <a:tab pos="506095" algn="l"/>
                <a:tab pos="1275080" algn="l"/>
                <a:tab pos="2418080" algn="l"/>
                <a:tab pos="3232150" algn="l"/>
                <a:tab pos="3876675" algn="l"/>
                <a:tab pos="5436235" algn="l"/>
                <a:tab pos="5809615" algn="l"/>
                <a:tab pos="6675120" algn="l"/>
              </a:tabLst>
            </a:pPr>
            <a:r>
              <a:rPr lang="ru-RU" sz="3600" spc="-5" dirty="0" smtClean="0">
                <a:solidFill>
                  <a:srgbClr val="FF0000"/>
                </a:solidFill>
              </a:rPr>
              <a:t>Основной период:</a:t>
            </a:r>
          </a:p>
          <a:p>
            <a:pPr marL="12700" algn="just">
              <a:lnSpc>
                <a:spcPts val="2390"/>
              </a:lnSpc>
              <a:tabLst>
                <a:tab pos="242570" algn="l"/>
                <a:tab pos="506095" algn="l"/>
                <a:tab pos="1275080" algn="l"/>
                <a:tab pos="2418080" algn="l"/>
                <a:tab pos="3232150" algn="l"/>
                <a:tab pos="3876675" algn="l"/>
                <a:tab pos="5436235" algn="l"/>
                <a:tab pos="5809615" algn="l"/>
                <a:tab pos="6675120" algn="l"/>
              </a:tabLst>
            </a:pPr>
            <a:endParaRPr lang="ru-RU" sz="2000" spc="-5" dirty="0" smtClean="0">
              <a:solidFill>
                <a:srgbClr val="FF0000"/>
              </a:solidFill>
            </a:endParaRPr>
          </a:p>
          <a:p>
            <a:pPr lvl="0">
              <a:buFont typeface="Arial" pitchFamily="34" charset="0"/>
              <a:buChar char="•"/>
            </a:pPr>
            <a:r>
              <a:rPr lang="ru-RU" sz="2800" dirty="0" smtClean="0">
                <a:solidFill>
                  <a:srgbClr val="FF0000"/>
                </a:solidFill>
              </a:rPr>
              <a:t>24 </a:t>
            </a:r>
            <a:r>
              <a:rPr lang="ru-RU" sz="2800" dirty="0">
                <a:solidFill>
                  <a:srgbClr val="FF0000"/>
                </a:solidFill>
              </a:rPr>
              <a:t>мая (</a:t>
            </a:r>
            <a:r>
              <a:rPr lang="ru-RU" sz="2800" dirty="0" err="1">
                <a:solidFill>
                  <a:srgbClr val="FF0000"/>
                </a:solidFill>
              </a:rPr>
              <a:t>пт</a:t>
            </a:r>
            <a:r>
              <a:rPr lang="ru-RU" sz="2800" dirty="0">
                <a:solidFill>
                  <a:srgbClr val="FF0000"/>
                </a:solidFill>
              </a:rPr>
              <a:t>) иностранные языки</a:t>
            </a:r>
          </a:p>
          <a:p>
            <a:pPr lvl="0">
              <a:buFont typeface="Arial" pitchFamily="34" charset="0"/>
              <a:buChar char="•"/>
            </a:pPr>
            <a:r>
              <a:rPr lang="ru-RU" sz="2800" dirty="0" smtClean="0">
                <a:solidFill>
                  <a:srgbClr val="FF0000"/>
                </a:solidFill>
              </a:rPr>
              <a:t>25 </a:t>
            </a:r>
            <a:r>
              <a:rPr lang="ru-RU" sz="2800" dirty="0">
                <a:solidFill>
                  <a:srgbClr val="FF0000"/>
                </a:solidFill>
              </a:rPr>
              <a:t>мая (</a:t>
            </a:r>
            <a:r>
              <a:rPr lang="ru-RU" sz="2800" dirty="0" err="1">
                <a:solidFill>
                  <a:srgbClr val="FF0000"/>
                </a:solidFill>
              </a:rPr>
              <a:t>сб</a:t>
            </a:r>
            <a:r>
              <a:rPr lang="ru-RU" sz="2800" dirty="0">
                <a:solidFill>
                  <a:srgbClr val="FF0000"/>
                </a:solidFill>
              </a:rPr>
              <a:t>) иностранные языки</a:t>
            </a:r>
          </a:p>
          <a:p>
            <a:pPr lvl="0">
              <a:buFont typeface="Arial" pitchFamily="34" charset="0"/>
              <a:buChar char="•"/>
            </a:pPr>
            <a:r>
              <a:rPr lang="ru-RU" sz="2800" dirty="0" smtClean="0">
                <a:solidFill>
                  <a:srgbClr val="FF0000"/>
                </a:solidFill>
              </a:rPr>
              <a:t>28 </a:t>
            </a:r>
            <a:r>
              <a:rPr lang="ru-RU" sz="2800" dirty="0">
                <a:solidFill>
                  <a:srgbClr val="FF0000"/>
                </a:solidFill>
              </a:rPr>
              <a:t>мая (</a:t>
            </a:r>
            <a:r>
              <a:rPr lang="ru-RU" sz="2800" dirty="0" err="1">
                <a:solidFill>
                  <a:srgbClr val="FF0000"/>
                </a:solidFill>
              </a:rPr>
              <a:t>вт</a:t>
            </a:r>
            <a:r>
              <a:rPr lang="ru-RU" sz="2800" dirty="0">
                <a:solidFill>
                  <a:srgbClr val="FF0000"/>
                </a:solidFill>
              </a:rPr>
              <a:t>) русский язык</a:t>
            </a:r>
          </a:p>
          <a:p>
            <a:pPr lvl="0">
              <a:buFont typeface="Arial" pitchFamily="34" charset="0"/>
              <a:buChar char="•"/>
            </a:pPr>
            <a:r>
              <a:rPr lang="ru-RU" sz="2800" dirty="0" smtClean="0">
                <a:solidFill>
                  <a:srgbClr val="FF0000"/>
                </a:solidFill>
              </a:rPr>
              <a:t>30 </a:t>
            </a:r>
            <a:r>
              <a:rPr lang="ru-RU" sz="2800" dirty="0">
                <a:solidFill>
                  <a:srgbClr val="FF0000"/>
                </a:solidFill>
              </a:rPr>
              <a:t>мая (</a:t>
            </a:r>
            <a:r>
              <a:rPr lang="ru-RU" sz="2800" dirty="0" err="1">
                <a:solidFill>
                  <a:srgbClr val="FF0000"/>
                </a:solidFill>
              </a:rPr>
              <a:t>чт</a:t>
            </a:r>
            <a:r>
              <a:rPr lang="ru-RU" sz="2800" dirty="0">
                <a:solidFill>
                  <a:srgbClr val="FF0000"/>
                </a:solidFill>
              </a:rPr>
              <a:t>) обществознание</a:t>
            </a:r>
          </a:p>
          <a:p>
            <a:pPr lvl="0">
              <a:buFont typeface="Arial" pitchFamily="34" charset="0"/>
              <a:buChar char="•"/>
            </a:pPr>
            <a:r>
              <a:rPr lang="ru-RU" sz="2800" dirty="0" smtClean="0">
                <a:solidFill>
                  <a:srgbClr val="FF0000"/>
                </a:solidFill>
              </a:rPr>
              <a:t>4 </a:t>
            </a:r>
            <a:r>
              <a:rPr lang="ru-RU" sz="2800" dirty="0">
                <a:solidFill>
                  <a:srgbClr val="FF0000"/>
                </a:solidFill>
              </a:rPr>
              <a:t>июня (</a:t>
            </a:r>
            <a:r>
              <a:rPr lang="ru-RU" sz="2800" dirty="0" err="1">
                <a:solidFill>
                  <a:srgbClr val="FF0000"/>
                </a:solidFill>
              </a:rPr>
              <a:t>вт</a:t>
            </a:r>
            <a:r>
              <a:rPr lang="ru-RU" sz="2800" dirty="0">
                <a:solidFill>
                  <a:srgbClr val="FF0000"/>
                </a:solidFill>
              </a:rPr>
              <a:t>) обществознание, информатика и ИКТ, география, физика</a:t>
            </a:r>
          </a:p>
          <a:p>
            <a:pPr lvl="0">
              <a:buFont typeface="Arial" pitchFamily="34" charset="0"/>
              <a:buChar char="•"/>
            </a:pPr>
            <a:r>
              <a:rPr lang="ru-RU" sz="2800" dirty="0" smtClean="0">
                <a:solidFill>
                  <a:srgbClr val="FF0000"/>
                </a:solidFill>
              </a:rPr>
              <a:t>6 </a:t>
            </a:r>
            <a:r>
              <a:rPr lang="ru-RU" sz="2800" dirty="0">
                <a:solidFill>
                  <a:srgbClr val="FF0000"/>
                </a:solidFill>
              </a:rPr>
              <a:t>июня (</a:t>
            </a:r>
            <a:r>
              <a:rPr lang="ru-RU" sz="2800" dirty="0" err="1">
                <a:solidFill>
                  <a:srgbClr val="FF0000"/>
                </a:solidFill>
              </a:rPr>
              <a:t>чт</a:t>
            </a:r>
            <a:r>
              <a:rPr lang="ru-RU" sz="2800" dirty="0">
                <a:solidFill>
                  <a:srgbClr val="FF0000"/>
                </a:solidFill>
              </a:rPr>
              <a:t>) математика</a:t>
            </a:r>
          </a:p>
          <a:p>
            <a:pPr lvl="0">
              <a:buFont typeface="Arial" pitchFamily="34" charset="0"/>
              <a:buChar char="•"/>
            </a:pPr>
            <a:r>
              <a:rPr lang="ru-RU" sz="2800" dirty="0" smtClean="0">
                <a:solidFill>
                  <a:srgbClr val="FF0000"/>
                </a:solidFill>
              </a:rPr>
              <a:t>11 </a:t>
            </a:r>
            <a:r>
              <a:rPr lang="ru-RU" sz="2800" dirty="0">
                <a:solidFill>
                  <a:srgbClr val="FF0000"/>
                </a:solidFill>
              </a:rPr>
              <a:t>июня (</a:t>
            </a:r>
            <a:r>
              <a:rPr lang="ru-RU" sz="2800" dirty="0" err="1">
                <a:solidFill>
                  <a:srgbClr val="FF0000"/>
                </a:solidFill>
              </a:rPr>
              <a:t>вт</a:t>
            </a:r>
            <a:r>
              <a:rPr lang="ru-RU" sz="2800" dirty="0">
                <a:solidFill>
                  <a:srgbClr val="FF0000"/>
                </a:solidFill>
              </a:rPr>
              <a:t>) литература, физика, информатика и ИКТ, биология</a:t>
            </a:r>
          </a:p>
          <a:p>
            <a:pPr lvl="0">
              <a:buFont typeface="Arial" pitchFamily="34" charset="0"/>
              <a:buChar char="•"/>
            </a:pPr>
            <a:r>
              <a:rPr lang="ru-RU" sz="2800" dirty="0" smtClean="0">
                <a:solidFill>
                  <a:srgbClr val="FF0000"/>
                </a:solidFill>
              </a:rPr>
              <a:t>14 </a:t>
            </a:r>
            <a:r>
              <a:rPr lang="ru-RU" sz="2800" dirty="0">
                <a:solidFill>
                  <a:srgbClr val="FF0000"/>
                </a:solidFill>
              </a:rPr>
              <a:t>июня (</a:t>
            </a:r>
            <a:r>
              <a:rPr lang="ru-RU" sz="2800" dirty="0" err="1">
                <a:solidFill>
                  <a:srgbClr val="FF0000"/>
                </a:solidFill>
              </a:rPr>
              <a:t>пт</a:t>
            </a:r>
            <a:r>
              <a:rPr lang="ru-RU" sz="2800" dirty="0">
                <a:solidFill>
                  <a:srgbClr val="FF0000"/>
                </a:solidFill>
              </a:rPr>
              <a:t>) история, химия, география</a:t>
            </a:r>
          </a:p>
          <a:p>
            <a:pPr lvl="0">
              <a:buFont typeface="Arial" pitchFamily="34" charset="0"/>
              <a:buChar char="•"/>
            </a:pPr>
            <a:endParaRPr lang="ru-RU" sz="2800" dirty="0" smtClean="0"/>
          </a:p>
          <a:p>
            <a:pPr marL="12700" algn="just">
              <a:lnSpc>
                <a:spcPts val="2390"/>
              </a:lnSpc>
              <a:tabLst>
                <a:tab pos="242570" algn="l"/>
                <a:tab pos="506095" algn="l"/>
                <a:tab pos="1275080" algn="l"/>
                <a:tab pos="2418080" algn="l"/>
                <a:tab pos="3232150" algn="l"/>
                <a:tab pos="3876675" algn="l"/>
                <a:tab pos="5436235" algn="l"/>
                <a:tab pos="5809615" algn="l"/>
                <a:tab pos="6675120" algn="l"/>
              </a:tabLst>
            </a:pPr>
            <a:endParaRPr lang="ru-RU" sz="2000" spc="-10" dirty="0" smtClean="0">
              <a:solidFill>
                <a:srgbClr val="99CC00"/>
              </a:solidFill>
              <a:uFill>
                <a:solidFill>
                  <a:srgbClr val="C00000"/>
                </a:solidFill>
              </a:uFill>
            </a:endParaRPr>
          </a:p>
        </p:txBody>
      </p:sp>
    </p:spTree>
    <p:extLst>
      <p:ext uri="{BB962C8B-B14F-4D97-AF65-F5344CB8AC3E}">
        <p14:creationId xmlns:p14="http://schemas.microsoft.com/office/powerpoint/2010/main" val="1380939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b="1" dirty="0">
                <a:solidFill>
                  <a:schemeClr val="tx1"/>
                </a:solidFill>
              </a:rPr>
              <a:t>По сравнению со средними баллами Республики Дагестан  наблюдается положительная динамика роста среднего балла в муниципальном районе «Сулейман-Стальский район».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7200" dirty="0" smtClean="0"/>
              <a:t>ИТОГИ ЕГЭ - 2018</a:t>
            </a:r>
            <a:endParaRPr lang="ru-RU" sz="7200" dirty="0"/>
          </a:p>
        </p:txBody>
      </p:sp>
    </p:spTree>
    <p:extLst>
      <p:ext uri="{BB962C8B-B14F-4D97-AF65-F5344CB8AC3E}">
        <p14:creationId xmlns:p14="http://schemas.microsoft.com/office/powerpoint/2010/main" val="297248335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18D51C7-7BC3-4011-BF08-5B8117CA8D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7356" y="357166"/>
            <a:ext cx="5918622" cy="777859"/>
          </a:xfrm>
        </p:spPr>
        <p:txBody>
          <a:bodyPr>
            <a:normAutofit/>
          </a:bodyPr>
          <a:lstStyle/>
          <a:p>
            <a:r>
              <a:rPr lang="ru-RU" sz="4000" spc="-60" dirty="0" smtClean="0">
                <a:solidFill>
                  <a:srgbClr val="00FF00"/>
                </a:solidFill>
                <a:latin typeface="Calibri"/>
                <a:cs typeface="Calibri"/>
              </a:rPr>
              <a:t>Расписание  </a:t>
            </a:r>
            <a:r>
              <a:rPr lang="ru-RU" sz="4000" spc="-5" dirty="0" smtClean="0">
                <a:solidFill>
                  <a:srgbClr val="00FF00"/>
                </a:solidFill>
                <a:latin typeface="Calibri"/>
                <a:cs typeface="Calibri"/>
              </a:rPr>
              <a:t>ОГЭ – 2019</a:t>
            </a:r>
            <a:endParaRPr lang="ru-RU" sz="4000" dirty="0">
              <a:solidFill>
                <a:srgbClr val="00FF00"/>
              </a:solidFill>
            </a:endParaRP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6A75C249-3380-4F08-84CC-B07AF1AD64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3552" y="1071546"/>
            <a:ext cx="8040414" cy="5421328"/>
          </a:xfrm>
        </p:spPr>
        <p:txBody>
          <a:bodyPr>
            <a:noAutofit/>
          </a:bodyPr>
          <a:lstStyle/>
          <a:p>
            <a:pPr marL="12700" algn="just">
              <a:lnSpc>
                <a:spcPts val="2390"/>
              </a:lnSpc>
              <a:tabLst>
                <a:tab pos="242570" algn="l"/>
                <a:tab pos="506095" algn="l"/>
                <a:tab pos="1275080" algn="l"/>
                <a:tab pos="2418080" algn="l"/>
                <a:tab pos="3232150" algn="l"/>
                <a:tab pos="3876675" algn="l"/>
                <a:tab pos="5436235" algn="l"/>
                <a:tab pos="5809615" algn="l"/>
                <a:tab pos="6675120" algn="l"/>
              </a:tabLst>
            </a:pPr>
            <a:r>
              <a:rPr lang="ru-RU" sz="2000" spc="-60" dirty="0" smtClean="0">
                <a:solidFill>
                  <a:srgbClr val="00FF00"/>
                </a:solidFill>
              </a:rPr>
              <a:t> </a:t>
            </a:r>
          </a:p>
          <a:p>
            <a:pPr marL="12700" algn="just">
              <a:lnSpc>
                <a:spcPts val="2390"/>
              </a:lnSpc>
              <a:tabLst>
                <a:tab pos="242570" algn="l"/>
                <a:tab pos="506095" algn="l"/>
                <a:tab pos="1275080" algn="l"/>
                <a:tab pos="2418080" algn="l"/>
                <a:tab pos="3232150" algn="l"/>
                <a:tab pos="3876675" algn="l"/>
                <a:tab pos="5436235" algn="l"/>
                <a:tab pos="5809615" algn="l"/>
                <a:tab pos="6675120" algn="l"/>
              </a:tabLst>
            </a:pPr>
            <a:r>
              <a:rPr lang="ru-RU" sz="3600" spc="-5" dirty="0" smtClean="0">
                <a:solidFill>
                  <a:srgbClr val="FF0000"/>
                </a:solidFill>
              </a:rPr>
              <a:t>Резервные дни:</a:t>
            </a:r>
          </a:p>
          <a:p>
            <a:pPr marL="12700" algn="just">
              <a:lnSpc>
                <a:spcPts val="2390"/>
              </a:lnSpc>
              <a:tabLst>
                <a:tab pos="242570" algn="l"/>
                <a:tab pos="506095" algn="l"/>
                <a:tab pos="1275080" algn="l"/>
                <a:tab pos="2418080" algn="l"/>
                <a:tab pos="3232150" algn="l"/>
                <a:tab pos="3876675" algn="l"/>
                <a:tab pos="5436235" algn="l"/>
                <a:tab pos="5809615" algn="l"/>
                <a:tab pos="6675120" algn="l"/>
              </a:tabLst>
            </a:pPr>
            <a:endParaRPr lang="ru-RU" sz="2000" spc="-5" dirty="0" smtClean="0">
              <a:solidFill>
                <a:srgbClr val="FF0000"/>
              </a:solidFill>
            </a:endParaRPr>
          </a:p>
          <a:p>
            <a:pPr lvl="0">
              <a:buFont typeface="Arial" pitchFamily="34" charset="0"/>
              <a:buChar char="•"/>
            </a:pPr>
            <a:r>
              <a:rPr lang="ru-RU" sz="2800" dirty="0" smtClean="0">
                <a:solidFill>
                  <a:srgbClr val="FF0000"/>
                </a:solidFill>
              </a:rPr>
              <a:t>25 </a:t>
            </a:r>
            <a:r>
              <a:rPr lang="ru-RU" sz="2800" dirty="0">
                <a:solidFill>
                  <a:srgbClr val="FF0000"/>
                </a:solidFill>
              </a:rPr>
              <a:t>июня (</a:t>
            </a:r>
            <a:r>
              <a:rPr lang="ru-RU" sz="2800" dirty="0" err="1">
                <a:solidFill>
                  <a:srgbClr val="FF0000"/>
                </a:solidFill>
              </a:rPr>
              <a:t>вт</a:t>
            </a:r>
            <a:r>
              <a:rPr lang="ru-RU" sz="2800" dirty="0">
                <a:solidFill>
                  <a:srgbClr val="FF0000"/>
                </a:solidFill>
              </a:rPr>
              <a:t>) Резерв: русский язык</a:t>
            </a:r>
          </a:p>
          <a:p>
            <a:pPr lvl="0">
              <a:buFont typeface="Arial" pitchFamily="34" charset="0"/>
              <a:buChar char="•"/>
            </a:pPr>
            <a:r>
              <a:rPr lang="ru-RU" sz="2800" dirty="0" smtClean="0">
                <a:solidFill>
                  <a:srgbClr val="FF0000"/>
                </a:solidFill>
              </a:rPr>
              <a:t>26 </a:t>
            </a:r>
            <a:r>
              <a:rPr lang="ru-RU" sz="2800" dirty="0">
                <a:solidFill>
                  <a:srgbClr val="FF0000"/>
                </a:solidFill>
              </a:rPr>
              <a:t>июня (ср) Резерв: обществознание, физика, информатика и ИКТ, биология</a:t>
            </a:r>
          </a:p>
          <a:p>
            <a:pPr lvl="0">
              <a:buFont typeface="Arial" pitchFamily="34" charset="0"/>
              <a:buChar char="•"/>
            </a:pPr>
            <a:r>
              <a:rPr lang="ru-RU" sz="2800" dirty="0" smtClean="0">
                <a:solidFill>
                  <a:srgbClr val="FF0000"/>
                </a:solidFill>
              </a:rPr>
              <a:t>27 </a:t>
            </a:r>
            <a:r>
              <a:rPr lang="ru-RU" sz="2800" dirty="0">
                <a:solidFill>
                  <a:srgbClr val="FF0000"/>
                </a:solidFill>
              </a:rPr>
              <a:t>июня (</a:t>
            </a:r>
            <a:r>
              <a:rPr lang="ru-RU" sz="2800" dirty="0" err="1">
                <a:solidFill>
                  <a:srgbClr val="FF0000"/>
                </a:solidFill>
              </a:rPr>
              <a:t>чт</a:t>
            </a:r>
            <a:r>
              <a:rPr lang="ru-RU" sz="2800" dirty="0">
                <a:solidFill>
                  <a:srgbClr val="FF0000"/>
                </a:solidFill>
              </a:rPr>
              <a:t>) Резерв: математика</a:t>
            </a:r>
          </a:p>
          <a:p>
            <a:pPr lvl="0">
              <a:buFont typeface="Arial" pitchFamily="34" charset="0"/>
              <a:buChar char="•"/>
            </a:pPr>
            <a:r>
              <a:rPr lang="ru-RU" sz="2800" dirty="0" smtClean="0">
                <a:solidFill>
                  <a:srgbClr val="FF0000"/>
                </a:solidFill>
              </a:rPr>
              <a:t>28 </a:t>
            </a:r>
            <a:r>
              <a:rPr lang="ru-RU" sz="2800" dirty="0">
                <a:solidFill>
                  <a:srgbClr val="FF0000"/>
                </a:solidFill>
              </a:rPr>
              <a:t>июня (</a:t>
            </a:r>
            <a:r>
              <a:rPr lang="ru-RU" sz="2800" dirty="0" err="1">
                <a:solidFill>
                  <a:srgbClr val="FF0000"/>
                </a:solidFill>
              </a:rPr>
              <a:t>пт</a:t>
            </a:r>
            <a:r>
              <a:rPr lang="ru-RU" sz="2800" dirty="0">
                <a:solidFill>
                  <a:srgbClr val="FF0000"/>
                </a:solidFill>
              </a:rPr>
              <a:t>) Резерв: география, история, химия, литература</a:t>
            </a:r>
          </a:p>
          <a:p>
            <a:pPr lvl="0">
              <a:buFont typeface="Arial" pitchFamily="34" charset="0"/>
              <a:buChar char="•"/>
            </a:pPr>
            <a:r>
              <a:rPr lang="ru-RU" sz="2800" dirty="0" smtClean="0">
                <a:solidFill>
                  <a:srgbClr val="FF0000"/>
                </a:solidFill>
              </a:rPr>
              <a:t>29 </a:t>
            </a:r>
            <a:r>
              <a:rPr lang="ru-RU" sz="2800" dirty="0">
                <a:solidFill>
                  <a:srgbClr val="FF0000"/>
                </a:solidFill>
              </a:rPr>
              <a:t>июня (</a:t>
            </a:r>
            <a:r>
              <a:rPr lang="ru-RU" sz="2800" dirty="0" err="1">
                <a:solidFill>
                  <a:srgbClr val="FF0000"/>
                </a:solidFill>
              </a:rPr>
              <a:t>сб</a:t>
            </a:r>
            <a:r>
              <a:rPr lang="ru-RU" sz="2800" dirty="0">
                <a:solidFill>
                  <a:srgbClr val="FF0000"/>
                </a:solidFill>
              </a:rPr>
              <a:t>) Резерв: иностранные языки</a:t>
            </a:r>
          </a:p>
          <a:p>
            <a:pPr lvl="0">
              <a:buFont typeface="Arial" pitchFamily="34" charset="0"/>
              <a:buChar char="•"/>
            </a:pPr>
            <a:r>
              <a:rPr lang="ru-RU" sz="2800" dirty="0" smtClean="0">
                <a:solidFill>
                  <a:srgbClr val="FF0000"/>
                </a:solidFill>
              </a:rPr>
              <a:t>1 </a:t>
            </a:r>
            <a:r>
              <a:rPr lang="ru-RU" sz="2800" dirty="0">
                <a:solidFill>
                  <a:srgbClr val="FF0000"/>
                </a:solidFill>
              </a:rPr>
              <a:t>июля (</a:t>
            </a:r>
            <a:r>
              <a:rPr lang="ru-RU" sz="2800" dirty="0" err="1">
                <a:solidFill>
                  <a:srgbClr val="FF0000"/>
                </a:solidFill>
              </a:rPr>
              <a:t>пн</a:t>
            </a:r>
            <a:r>
              <a:rPr lang="ru-RU" sz="2800" dirty="0">
                <a:solidFill>
                  <a:srgbClr val="FF0000"/>
                </a:solidFill>
              </a:rPr>
              <a:t>) Резерв: по всем предметам</a:t>
            </a:r>
          </a:p>
          <a:p>
            <a:pPr lvl="0">
              <a:buFont typeface="Arial" pitchFamily="34" charset="0"/>
              <a:buChar char="•"/>
            </a:pPr>
            <a:r>
              <a:rPr lang="ru-RU" sz="2800" smtClean="0">
                <a:solidFill>
                  <a:srgbClr val="FF0000"/>
                </a:solidFill>
              </a:rPr>
              <a:t>2 </a:t>
            </a:r>
            <a:r>
              <a:rPr lang="ru-RU" sz="2800" dirty="0">
                <a:solidFill>
                  <a:srgbClr val="FF0000"/>
                </a:solidFill>
              </a:rPr>
              <a:t>июня (</a:t>
            </a:r>
            <a:r>
              <a:rPr lang="ru-RU" sz="2800" dirty="0" err="1">
                <a:solidFill>
                  <a:srgbClr val="FF0000"/>
                </a:solidFill>
              </a:rPr>
              <a:t>вт</a:t>
            </a:r>
            <a:r>
              <a:rPr lang="ru-RU" sz="2800" dirty="0">
                <a:solidFill>
                  <a:srgbClr val="FF0000"/>
                </a:solidFill>
              </a:rPr>
              <a:t>) Резерв: по всем предметам</a:t>
            </a:r>
          </a:p>
          <a:p>
            <a:pPr marL="12700" algn="just">
              <a:lnSpc>
                <a:spcPts val="2390"/>
              </a:lnSpc>
              <a:tabLst>
                <a:tab pos="242570" algn="l"/>
                <a:tab pos="506095" algn="l"/>
                <a:tab pos="1275080" algn="l"/>
                <a:tab pos="2418080" algn="l"/>
                <a:tab pos="3232150" algn="l"/>
                <a:tab pos="3876675" algn="l"/>
                <a:tab pos="5436235" algn="l"/>
                <a:tab pos="5809615" algn="l"/>
                <a:tab pos="6675120" algn="l"/>
              </a:tabLst>
            </a:pPr>
            <a:endParaRPr lang="ru-RU" sz="2000" spc="-10" dirty="0" smtClean="0">
              <a:solidFill>
                <a:srgbClr val="99CC00"/>
              </a:solidFill>
              <a:uFill>
                <a:solidFill>
                  <a:srgbClr val="C00000"/>
                </a:solidFill>
              </a:uFill>
            </a:endParaRPr>
          </a:p>
        </p:txBody>
      </p:sp>
    </p:spTree>
    <p:extLst>
      <p:ext uri="{BB962C8B-B14F-4D97-AF65-F5344CB8AC3E}">
        <p14:creationId xmlns:p14="http://schemas.microsoft.com/office/powerpoint/2010/main" val="1465526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b="1" dirty="0">
                <a:solidFill>
                  <a:schemeClr val="tx1"/>
                </a:solidFill>
              </a:rPr>
              <a:t>По рейтингу муниципальных образований муниципальный район «Сулейман-Стальский район» попадает в 10 лучших по результатам ЕГЭ 2018 года.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7200" dirty="0" smtClean="0"/>
              <a:t>ИТОГИ ЕГЭ - 2018</a:t>
            </a:r>
            <a:endParaRPr lang="ru-RU" sz="7200" dirty="0"/>
          </a:p>
        </p:txBody>
      </p:sp>
    </p:spTree>
    <p:extLst>
      <p:ext uri="{BB962C8B-B14F-4D97-AF65-F5344CB8AC3E}">
        <p14:creationId xmlns:p14="http://schemas.microsoft.com/office/powerpoint/2010/main" val="33874643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7200" dirty="0" smtClean="0"/>
              <a:t>ИТОГИ ЕГЭ - 2018</a:t>
            </a:r>
            <a:endParaRPr lang="ru-RU" sz="7200" dirty="0"/>
          </a:p>
        </p:txBody>
      </p:sp>
      <p:pic>
        <p:nvPicPr>
          <p:cNvPr id="2049" name="Picture 1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8520" y="1628800"/>
            <a:ext cx="9505056" cy="5832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265532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24544" y="-1157288"/>
            <a:ext cx="9468544" cy="96268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701707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b="1" dirty="0">
                <a:solidFill>
                  <a:schemeClr val="tx1"/>
                </a:solidFill>
              </a:rPr>
              <a:t>Общий средний балл по муниципальному району составил 45,4, что 4 балла больше прошлогоднего показателя (41.4).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7200" dirty="0" smtClean="0"/>
              <a:t>ИТОГИ ЕГЭ - 2018</a:t>
            </a:r>
            <a:endParaRPr lang="ru-RU" sz="72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5652497"/>
              </p:ext>
            </p:extLst>
          </p:nvPr>
        </p:nvGraphicFramePr>
        <p:xfrm>
          <a:off x="251518" y="3140969"/>
          <a:ext cx="8640963" cy="3409706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685200"/>
                <a:gridCol w="696568"/>
                <a:gridCol w="881562"/>
                <a:gridCol w="806118"/>
                <a:gridCol w="872260"/>
                <a:gridCol w="626292"/>
                <a:gridCol w="626292"/>
                <a:gridCol w="704836"/>
                <a:gridCol w="741009"/>
                <a:gridCol w="626292"/>
                <a:gridCol w="633525"/>
                <a:gridCol w="741009"/>
              </a:tblGrid>
              <a:tr h="36003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ru-RU" sz="11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Рус </a:t>
                      </a:r>
                      <a:r>
                        <a:rPr lang="ru-RU" sz="1800" dirty="0" err="1">
                          <a:effectLst/>
                        </a:rPr>
                        <a:t>яз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effectLst/>
                        </a:rPr>
                        <a:t>Матем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Литер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effectLst/>
                        </a:rPr>
                        <a:t>Инфор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effectLst/>
                        </a:rPr>
                        <a:t>Физ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effectLst/>
                        </a:rPr>
                        <a:t>Хим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effectLst/>
                        </a:rPr>
                        <a:t>Биол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Общ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effectLst/>
                        </a:rPr>
                        <a:t>Ист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effectLst/>
                        </a:rPr>
                        <a:t>Геог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effectLst/>
                        </a:rPr>
                        <a:t>Англ</a:t>
                      </a:r>
                      <a:r>
                        <a:rPr lang="ru-RU" sz="1800" dirty="0">
                          <a:effectLst/>
                        </a:rPr>
                        <a:t> 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705678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2015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42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41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39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17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38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52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42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39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39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33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31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705678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2016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46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42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28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10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41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50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37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36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34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33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36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705678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2017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57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35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41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34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49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62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50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45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57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33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28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705678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2018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63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45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58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24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50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47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56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48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47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38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38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695322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600" b="1" dirty="0">
                <a:solidFill>
                  <a:schemeClr val="tx1"/>
                </a:solidFill>
              </a:rPr>
              <a:t>Наблюдается рост процента успеваемости  и среднего балла по всем предметам.</a:t>
            </a:r>
            <a:endParaRPr lang="ru-RU" sz="3600" dirty="0">
              <a:solidFill>
                <a:schemeClr val="tx1"/>
              </a:solidFill>
            </a:endParaRPr>
          </a:p>
          <a:p>
            <a:r>
              <a:rPr lang="ru-RU" sz="3600" b="1" dirty="0">
                <a:solidFill>
                  <a:schemeClr val="tx1"/>
                </a:solidFill>
              </a:rPr>
              <a:t>Но имеются недостатки в преподавании истории, информатики и химии.</a:t>
            </a:r>
            <a:endParaRPr lang="ru-RU" sz="3600" dirty="0">
              <a:solidFill>
                <a:schemeClr val="tx1"/>
              </a:solidFill>
            </a:endParaRPr>
          </a:p>
          <a:p>
            <a:endParaRPr lang="ru-RU" dirty="0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7200" dirty="0" smtClean="0"/>
              <a:t>ИТОГИ ЕГЭ - 2018</a:t>
            </a:r>
            <a:endParaRPr lang="ru-RU" sz="7200" dirty="0"/>
          </a:p>
        </p:txBody>
      </p:sp>
    </p:spTree>
    <p:extLst>
      <p:ext uri="{BB962C8B-B14F-4D97-AF65-F5344CB8AC3E}">
        <p14:creationId xmlns:p14="http://schemas.microsoft.com/office/powerpoint/2010/main" val="36826815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sz="3600" b="1" dirty="0">
                <a:solidFill>
                  <a:schemeClr val="tx1"/>
                </a:solidFill>
              </a:rPr>
              <a:t>Увеличивается количество участников, набравших более 80 баллов:</a:t>
            </a:r>
          </a:p>
          <a:p>
            <a:r>
              <a:rPr lang="ru-RU" sz="3600" b="1" dirty="0">
                <a:solidFill>
                  <a:schemeClr val="tx1"/>
                </a:solidFill>
              </a:rPr>
              <a:t> русский язык 61 (на 36 выпускников больше, чем 2017 г.);</a:t>
            </a:r>
          </a:p>
          <a:p>
            <a:r>
              <a:rPr lang="ru-RU" sz="3600" b="1" dirty="0">
                <a:solidFill>
                  <a:schemeClr val="tx1"/>
                </a:solidFill>
              </a:rPr>
              <a:t>математика базовая 72 ( на 39 выпускников больше, чем 2017 году;</a:t>
            </a:r>
          </a:p>
          <a:p>
            <a:r>
              <a:rPr lang="ru-RU" sz="3600" b="1" dirty="0">
                <a:solidFill>
                  <a:schemeClr val="tx1"/>
                </a:solidFill>
              </a:rPr>
              <a:t>биология 9 ( на 3 выпускника больше, чем 2017 году;</a:t>
            </a:r>
          </a:p>
          <a:p>
            <a:r>
              <a:rPr lang="ru-RU" sz="3600" b="1" dirty="0">
                <a:solidFill>
                  <a:schemeClr val="tx1"/>
                </a:solidFill>
              </a:rPr>
              <a:t>обществознание 4 ( на 1 выпускник больше, чем 2017 году. </a:t>
            </a:r>
          </a:p>
          <a:p>
            <a:endParaRPr lang="ru-RU" dirty="0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7200" dirty="0" smtClean="0"/>
              <a:t>ИТОГИ ЕГЭ - 2018</a:t>
            </a:r>
            <a:endParaRPr lang="ru-RU" sz="7200" dirty="0"/>
          </a:p>
        </p:txBody>
      </p:sp>
    </p:spTree>
    <p:extLst>
      <p:ext uri="{BB962C8B-B14F-4D97-AF65-F5344CB8AC3E}">
        <p14:creationId xmlns:p14="http://schemas.microsoft.com/office/powerpoint/2010/main" val="101424931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етка">
  <a:themeElements>
    <a:clrScheme name="Сетка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Сетка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Сетка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86</TotalTime>
  <Words>1543</Words>
  <Application>Microsoft Office PowerPoint</Application>
  <PresentationFormat>Экран (4:3)</PresentationFormat>
  <Paragraphs>209</Paragraphs>
  <Slides>30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30</vt:i4>
      </vt:variant>
    </vt:vector>
  </HeadingPairs>
  <TitlesOfParts>
    <vt:vector size="32" baseType="lpstr">
      <vt:lpstr>Сетка</vt:lpstr>
      <vt:lpstr>Office Theme</vt:lpstr>
      <vt:lpstr>ИТОГИ ЕГЭ - 2018</vt:lpstr>
      <vt:lpstr>ИТОГИ ЕГЭ - 2018</vt:lpstr>
      <vt:lpstr>ИТОГИ ЕГЭ - 2018</vt:lpstr>
      <vt:lpstr>ИТОГИ ЕГЭ - 2018</vt:lpstr>
      <vt:lpstr>ИТОГИ ЕГЭ - 2018</vt:lpstr>
      <vt:lpstr>Презентация PowerPoint</vt:lpstr>
      <vt:lpstr>ИТОГИ ЕГЭ - 2018</vt:lpstr>
      <vt:lpstr>ИТОГИ ЕГЭ - 2018</vt:lpstr>
      <vt:lpstr>ИТОГИ ЕГЭ - 2018</vt:lpstr>
      <vt:lpstr>ИТОГИ ЕГЭ - 2018</vt:lpstr>
      <vt:lpstr>ИТОГИ ЕГЭ - 2018</vt:lpstr>
      <vt:lpstr>Нарушения ЕГЭ - 2018</vt:lpstr>
      <vt:lpstr>ЕГЭ - 2018</vt:lpstr>
      <vt:lpstr>ЕГЭ - 2018</vt:lpstr>
      <vt:lpstr>Для чего эти новшества?</vt:lpstr>
      <vt:lpstr>Для чего эти новшества?</vt:lpstr>
      <vt:lpstr>Результаты экзаменов</vt:lpstr>
      <vt:lpstr>Порядок апелляции</vt:lpstr>
      <vt:lpstr>Порядок апелляции</vt:lpstr>
      <vt:lpstr>Порядок апелляции</vt:lpstr>
      <vt:lpstr>пересдача</vt:lpstr>
      <vt:lpstr>ЕГЭ - 2019</vt:lpstr>
      <vt:lpstr>Итоговое сочинение - 2019</vt:lpstr>
      <vt:lpstr>Итоговое СОБЕСЕДОВАНИЕ - 2019</vt:lpstr>
      <vt:lpstr>Итоговое СОБЕСЕДОВАНИЕ 2019</vt:lpstr>
      <vt:lpstr>ЕГЭ - 2019</vt:lpstr>
      <vt:lpstr>Презентация PowerPoint</vt:lpstr>
      <vt:lpstr>Расписание  ЕГЭ – 2019</vt:lpstr>
      <vt:lpstr>Расписание  ОГЭ – 2019</vt:lpstr>
      <vt:lpstr>Расписание  ОГЭ – 2019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ИТОГИ ЕГЭ - 2019</dc:title>
  <dc:creator>Sabir UO</dc:creator>
  <cp:lastModifiedBy>Sabir UO</cp:lastModifiedBy>
  <cp:revision>6</cp:revision>
  <dcterms:created xsi:type="dcterms:W3CDTF">2019-01-24T17:06:04Z</dcterms:created>
  <dcterms:modified xsi:type="dcterms:W3CDTF">2019-01-28T09:26:04Z</dcterms:modified>
</cp:coreProperties>
</file>